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6"/>
  </p:notesMasterIdLst>
  <p:sldIdLst>
    <p:sldId id="256" r:id="rId5"/>
    <p:sldId id="257" r:id="rId6"/>
    <p:sldId id="258" r:id="rId7"/>
    <p:sldId id="288" r:id="rId8"/>
    <p:sldId id="261" r:id="rId9"/>
    <p:sldId id="262" r:id="rId10"/>
    <p:sldId id="263" r:id="rId11"/>
    <p:sldId id="264"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9" r:id="rId29"/>
    <p:sldId id="282" r:id="rId30"/>
    <p:sldId id="283" r:id="rId31"/>
    <p:sldId id="284" r:id="rId32"/>
    <p:sldId id="285" r:id="rId33"/>
    <p:sldId id="286" r:id="rId34"/>
    <p:sldId id="287" r:id="rId35"/>
  </p:sld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38FD151-6410-78BA-6F5B-9FD12B32536C}" name="Taylor Chalstrom" initials="TC" userId="S::tcc@nstpr.com::acb10c5d-bd77-416d-86f2-df94a3b8a37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316D"/>
    <a:srgbClr val="4D6B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906"/>
    <p:restoredTop sz="94610"/>
  </p:normalViewPr>
  <p:slideViewPr>
    <p:cSldViewPr snapToGrid="0" snapToObjects="1">
      <p:cViewPr varScale="1">
        <p:scale>
          <a:sx n="56" d="100"/>
          <a:sy n="56" d="100"/>
        </p:scale>
        <p:origin x="18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7542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Overview of the San Diego Gives 2026 Marketing Toolkit.</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use of the San Diego Gives logo.</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Describe available email templates.</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Describe available messaging templates.</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divider for talking points and FAQs.</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why San Diego Gives matters.</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Guidance on speaking with donors and community members.</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Five ways to communicate the campaign's impact.</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common questions, part one.</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common questions, part two.</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Campaign readiness checklist for organizations.</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the campaign timeline.</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divider for donor platforms and marketing support.</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 donor platform provides.</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Recommend Spotlight as the preferred donor platform.</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Steps for organizations to get started on Spotlight.</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Features of the Spotlight platform.</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16FBF-DB50-E70C-B5E7-5A68693F75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049A26-7F0F-B11E-BB00-3AF7896C62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FD7F78-6C66-8CB3-318E-817A34FCBA62}"/>
              </a:ext>
            </a:extLst>
          </p:cNvPr>
          <p:cNvSpPr>
            <a:spLocks noGrp="1"/>
          </p:cNvSpPr>
          <p:nvPr>
            <p:ph type="body" idx="1"/>
          </p:nvPr>
        </p:nvSpPr>
        <p:spPr/>
        <p:txBody>
          <a:bodyPr/>
          <a:lstStyle/>
          <a:p>
            <a:r>
              <a:rPr lang="en-US" dirty="0"/>
              <a:t>Section divider for outreach templates and assets.</a:t>
            </a:r>
          </a:p>
        </p:txBody>
      </p:sp>
      <p:sp>
        <p:nvSpPr>
          <p:cNvPr id="4" name="Slide Number Placeholder 3">
            <a:extLst>
              <a:ext uri="{FF2B5EF4-FFF2-40B4-BE49-F238E27FC236}">
                <a16:creationId xmlns:a16="http://schemas.microsoft.com/office/drawing/2014/main" id="{1B53E49F-5127-A3BB-1756-D409D02685F5}"/>
              </a:ext>
            </a:extLst>
          </p:cNvPr>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42085047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the board member marketing toolkit.</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Actionable ways to engage board members.</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Email templates for board member outreach.</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Sample introduction letter to the board, part one.</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background on the San Diego Gives program.</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Campaign overview and marketing toolkit details for board members.</a:t>
            </a:r>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the audience and provide contact info.</a:t>
            </a:r>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the first major section.</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the PR contact.</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what to do when receiving a media inquiry.</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Guidance for organizations planning their own outreach.</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 reminders for participating organizations.</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divider for outreach templates and assets.</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hyperlink" Target="https://ncphilanthropy.org/sd-gives-marketing-kit/"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hyperlink" Target="https://ncphilanthropy.org/sd-gives-marketing-kit/"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hyperlink" Target="https://ncphilanthropy.org/sd-gives-marketing-kit/"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hyperlink" Target="https://www.dropbox.com/scl/fo/jvgrqgfwuk6ivz5ca4zlu/AAvTnfEee5lkzALnc5S5050?rlkey=z811db1fj0u4534wb1p23kv1f&amp;st=k02l8no0&amp;dl=0" TargetMode="External"/><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hyperlink" Target="https://ncphilanthropy.org/sd-gives-marketing-kit/" TargetMode="External"/><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hyperlink" Target="mailto:nd@nstpr.com"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524000" y="3228975"/>
            <a:ext cx="3099792" cy="762000"/>
          </a:xfrm>
          <a:prstGeom prst="rect">
            <a:avLst/>
          </a:prstGeom>
        </p:spPr>
      </p:pic>
      <p:sp>
        <p:nvSpPr>
          <p:cNvPr id="3" name="Shape 0"/>
          <p:cNvSpPr/>
          <p:nvPr/>
        </p:nvSpPr>
        <p:spPr>
          <a:xfrm>
            <a:off x="1524000" y="4600575"/>
            <a:ext cx="85725" cy="85725"/>
          </a:xfrm>
          <a:prstGeom prst="ellipse">
            <a:avLst/>
          </a:prstGeom>
          <a:solidFill>
            <a:srgbClr val="4D6B34"/>
          </a:solidFill>
          <a:ln/>
        </p:spPr>
        <p:txBody>
          <a:bodyPr/>
          <a:lstStyle/>
          <a:p>
            <a:endParaRPr lang="en-US"/>
          </a:p>
        </p:txBody>
      </p:sp>
      <p:sp>
        <p:nvSpPr>
          <p:cNvPr id="4" name="Shape 1"/>
          <p:cNvSpPr/>
          <p:nvPr/>
        </p:nvSpPr>
        <p:spPr>
          <a:xfrm>
            <a:off x="1704975" y="4600575"/>
            <a:ext cx="85725" cy="85725"/>
          </a:xfrm>
          <a:prstGeom prst="ellipse">
            <a:avLst/>
          </a:prstGeom>
          <a:solidFill>
            <a:srgbClr val="C3D92E"/>
          </a:solidFill>
          <a:ln/>
        </p:spPr>
        <p:txBody>
          <a:bodyPr/>
          <a:lstStyle/>
          <a:p>
            <a:endParaRPr lang="en-US"/>
          </a:p>
        </p:txBody>
      </p:sp>
      <p:sp>
        <p:nvSpPr>
          <p:cNvPr id="5" name="Shape 2"/>
          <p:cNvSpPr/>
          <p:nvPr/>
        </p:nvSpPr>
        <p:spPr>
          <a:xfrm>
            <a:off x="1885950" y="4600575"/>
            <a:ext cx="85725" cy="85725"/>
          </a:xfrm>
          <a:prstGeom prst="ellipse">
            <a:avLst/>
          </a:prstGeom>
          <a:solidFill>
            <a:srgbClr val="E0316D"/>
          </a:solidFill>
          <a:ln/>
        </p:spPr>
        <p:txBody>
          <a:bodyPr/>
          <a:lstStyle/>
          <a:p>
            <a:endParaRPr lang="en-US"/>
          </a:p>
        </p:txBody>
      </p:sp>
      <p:sp>
        <p:nvSpPr>
          <p:cNvPr id="6" name="Shape 3"/>
          <p:cNvSpPr/>
          <p:nvPr/>
        </p:nvSpPr>
        <p:spPr>
          <a:xfrm>
            <a:off x="2066925" y="4600575"/>
            <a:ext cx="85725" cy="85725"/>
          </a:xfrm>
          <a:prstGeom prst="ellipse">
            <a:avLst/>
          </a:prstGeom>
          <a:solidFill>
            <a:srgbClr val="17A9A4"/>
          </a:solidFill>
          <a:ln/>
        </p:spPr>
        <p:txBody>
          <a:bodyPr/>
          <a:lstStyle/>
          <a:p>
            <a:endParaRPr lang="en-US"/>
          </a:p>
        </p:txBody>
      </p:sp>
      <p:sp>
        <p:nvSpPr>
          <p:cNvPr id="7" name="Text 4"/>
          <p:cNvSpPr/>
          <p:nvPr/>
        </p:nvSpPr>
        <p:spPr>
          <a:xfrm>
            <a:off x="1524000" y="4953000"/>
            <a:ext cx="12753975" cy="1600200"/>
          </a:xfrm>
          <a:prstGeom prst="rect">
            <a:avLst/>
          </a:prstGeom>
          <a:noFill/>
          <a:ln/>
        </p:spPr>
        <p:txBody>
          <a:bodyPr wrap="square" lIns="25400" tIns="25400" rIns="25400" bIns="25400" rtlCol="0" anchor="t">
            <a:normAutofit lnSpcReduction="10000"/>
          </a:bodyPr>
          <a:lstStyle/>
          <a:p>
            <a:pPr marL="0" indent="0" algn="l">
              <a:buNone/>
            </a:pPr>
            <a:r>
              <a:rPr lang="en-US" sz="5400" b="1" dirty="0">
                <a:solidFill>
                  <a:srgbClr val="3A3A3A"/>
                </a:solidFill>
                <a:latin typeface="Arial" pitchFamily="34" charset="0"/>
                <a:ea typeface="Arial" pitchFamily="34" charset="-122"/>
                <a:cs typeface="Arial" pitchFamily="34" charset="-120"/>
              </a:rPr>
              <a:t>San Diego Gives 2026 </a:t>
            </a:r>
            <a:br>
              <a:rPr lang="en-US" sz="5400" b="1" dirty="0">
                <a:solidFill>
                  <a:srgbClr val="3A3A3A"/>
                </a:solidFill>
                <a:latin typeface="Arial" pitchFamily="34" charset="0"/>
                <a:ea typeface="Arial" pitchFamily="34" charset="-122"/>
                <a:cs typeface="Arial" pitchFamily="34" charset="-120"/>
              </a:rPr>
            </a:br>
            <a:r>
              <a:rPr lang="en-US" sz="5400" b="1" dirty="0">
                <a:solidFill>
                  <a:srgbClr val="3A3A3A"/>
                </a:solidFill>
                <a:latin typeface="Arial" pitchFamily="34" charset="0"/>
                <a:ea typeface="Arial" pitchFamily="34" charset="-122"/>
                <a:cs typeface="Arial" pitchFamily="34" charset="-120"/>
              </a:rPr>
              <a:t>Marketing Toolkit Overview</a:t>
            </a:r>
            <a:endParaRPr lang="en-US" sz="5400" dirty="0"/>
          </a:p>
        </p:txBody>
      </p:sp>
      <p:sp>
        <p:nvSpPr>
          <p:cNvPr id="8" name="Text 5"/>
          <p:cNvSpPr/>
          <p:nvPr/>
        </p:nvSpPr>
        <p:spPr>
          <a:xfrm>
            <a:off x="1524000" y="6705600"/>
            <a:ext cx="5221069" cy="390525"/>
          </a:xfrm>
          <a:prstGeom prst="rect">
            <a:avLst/>
          </a:prstGeom>
          <a:noFill/>
          <a:ln/>
        </p:spPr>
        <p:txBody>
          <a:bodyPr wrap="square" lIns="25400" tIns="25400" rIns="25400" bIns="25400" rtlCol="0" anchor="t">
            <a:normAutofit lnSpcReduction="10000"/>
          </a:bodyPr>
          <a:lstStyle/>
          <a:p>
            <a:pPr marL="0" indent="0" algn="l">
              <a:buNone/>
            </a:pPr>
            <a:r>
              <a:rPr lang="en-US" sz="2400" dirty="0">
                <a:solidFill>
                  <a:srgbClr val="6B6B6B"/>
                </a:solidFill>
                <a:latin typeface="Arial" pitchFamily="34" charset="0"/>
                <a:ea typeface="Arial" pitchFamily="34" charset="-122"/>
                <a:cs typeface="Arial" pitchFamily="34" charset="-120"/>
              </a:rPr>
              <a:t>Day of Giving: September 17, 2026</a:t>
            </a:r>
            <a:endParaRPr lang="en-US" sz="2400" dirty="0"/>
          </a:p>
        </p:txBody>
      </p:sp>
      <p:pic>
        <p:nvPicPr>
          <p:cNvPr id="9" name="Image 1" descr="preencoded.png"/>
          <p:cNvPicPr>
            <a:picLocks noChangeAspect="1"/>
          </p:cNvPicPr>
          <p:nvPr/>
        </p:nvPicPr>
        <p:blipFill>
          <a:blip r:embed="rId4"/>
          <a:stretch>
            <a:fillRect/>
          </a:stretch>
        </p:blipFill>
        <p:spPr>
          <a:xfrm>
            <a:off x="15363825" y="9010650"/>
            <a:ext cx="1400175" cy="6667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333500" y="1150463"/>
            <a:ext cx="17183100" cy="285750"/>
          </a:xfrm>
          <a:prstGeom prst="rect">
            <a:avLst/>
          </a:prstGeom>
          <a:noFill/>
          <a:ln/>
        </p:spPr>
        <p:txBody>
          <a:bodyPr wrap="square" lIns="25400" tIns="25400" rIns="25400" bIns="25400" rtlCol="0" anchor="t">
            <a:normAutofit lnSpcReduction="10000"/>
          </a:bodyPr>
          <a:lstStyle/>
          <a:p>
            <a:pPr marL="0" indent="0" algn="l">
              <a:buNone/>
            </a:pPr>
            <a:r>
              <a:rPr lang="en-US" sz="1650" b="1" kern="0" spc="150" dirty="0">
                <a:solidFill>
                  <a:srgbClr val="17A9A4"/>
                </a:solidFill>
                <a:latin typeface="Arial" pitchFamily="34" charset="0"/>
                <a:ea typeface="Arial" pitchFamily="34" charset="-122"/>
                <a:cs typeface="Arial" pitchFamily="34" charset="-120"/>
              </a:rPr>
              <a:t>OUTREACH TEMPLATES &amp; ASSETS</a:t>
            </a:r>
            <a:endParaRPr lang="en-US" sz="1650" dirty="0"/>
          </a:p>
        </p:txBody>
      </p:sp>
      <p:sp>
        <p:nvSpPr>
          <p:cNvPr id="3" name="Text 1"/>
          <p:cNvSpPr/>
          <p:nvPr/>
        </p:nvSpPr>
        <p:spPr>
          <a:xfrm>
            <a:off x="1333500" y="1621404"/>
            <a:ext cx="17183100" cy="590550"/>
          </a:xfrm>
          <a:prstGeom prst="rect">
            <a:avLst/>
          </a:prstGeom>
          <a:noFill/>
          <a:ln/>
        </p:spPr>
        <p:txBody>
          <a:bodyPr wrap="square" lIns="25400" tIns="25400" rIns="25400" bIns="25400" rtlCol="0" anchor="t">
            <a:normAutofit lnSpcReduction="10000"/>
          </a:bodyPr>
          <a:lstStyle/>
          <a:p>
            <a:pPr marL="0" indent="0" algn="l">
              <a:buNone/>
            </a:pPr>
            <a:r>
              <a:rPr lang="en-US" sz="3750" b="1" dirty="0">
                <a:solidFill>
                  <a:srgbClr val="3A3A3A"/>
                </a:solidFill>
                <a:latin typeface="Arial" pitchFamily="34" charset="0"/>
                <a:ea typeface="Arial" pitchFamily="34" charset="-122"/>
                <a:cs typeface="Arial" pitchFamily="34" charset="-120"/>
              </a:rPr>
              <a:t>San Diego Gives Logo</a:t>
            </a:r>
            <a:endParaRPr lang="en-US" sz="3750" dirty="0"/>
          </a:p>
        </p:txBody>
      </p:sp>
      <p:sp>
        <p:nvSpPr>
          <p:cNvPr id="4" name="Text 2"/>
          <p:cNvSpPr/>
          <p:nvPr/>
        </p:nvSpPr>
        <p:spPr>
          <a:xfrm>
            <a:off x="1333500" y="2516754"/>
            <a:ext cx="14225588" cy="1405235"/>
          </a:xfrm>
          <a:prstGeom prst="rect">
            <a:avLst/>
          </a:prstGeom>
          <a:noFill/>
          <a:ln/>
        </p:spPr>
        <p:txBody>
          <a:bodyPr wrap="square" lIns="25400" tIns="25400" rIns="25400" bIns="25400" rtlCol="0" anchor="t">
            <a:normAutofit lnSpcReduction="10000"/>
          </a:bodyPr>
          <a:lstStyle/>
          <a:p>
            <a:pPr marL="0" indent="0" algn="l">
              <a:lnSpc>
                <a:spcPct val="145000"/>
              </a:lnSpc>
              <a:buNone/>
            </a:pPr>
            <a:r>
              <a:rPr lang="en-US" sz="2175" dirty="0">
                <a:solidFill>
                  <a:srgbClr val="5A5A5A"/>
                </a:solidFill>
                <a:latin typeface="Arial" pitchFamily="34" charset="0"/>
                <a:ea typeface="Arial" pitchFamily="34" charset="-122"/>
                <a:cs typeface="Arial" pitchFamily="34" charset="-120"/>
              </a:rPr>
              <a:t>Use of the San Diego Gives logo in any outreach helps build recognition and creates a unified Day of Giving campaign across the region. If you incorporate any San Diego Gives branding into your materials, please share them with the PR team for review and approval before publishing.</a:t>
            </a:r>
            <a:endParaRPr lang="en-US" sz="2175" dirty="0"/>
          </a:p>
        </p:txBody>
      </p:sp>
      <p:sp>
        <p:nvSpPr>
          <p:cNvPr id="5" name="Text 3"/>
          <p:cNvSpPr/>
          <p:nvPr/>
        </p:nvSpPr>
        <p:spPr>
          <a:xfrm>
            <a:off x="1333500" y="4226789"/>
            <a:ext cx="17183100" cy="333375"/>
          </a:xfrm>
          <a:prstGeom prst="rect">
            <a:avLst/>
          </a:prstGeom>
          <a:noFill/>
          <a:ln/>
        </p:spPr>
        <p:txBody>
          <a:bodyPr wrap="square" lIns="25400" tIns="25400" rIns="25400" bIns="25400" rtlCol="0" anchor="t">
            <a:normAutofit lnSpcReduction="10000"/>
          </a:bodyPr>
          <a:lstStyle/>
          <a:p>
            <a:pPr marL="0" indent="0" algn="l">
              <a:buNone/>
            </a:pPr>
            <a:r>
              <a:rPr lang="en-US" sz="2025" b="1" dirty="0">
                <a:solidFill>
                  <a:srgbClr val="3A3A3A"/>
                </a:solidFill>
                <a:latin typeface="Arial" pitchFamily="34" charset="0"/>
                <a:ea typeface="Arial" pitchFamily="34" charset="-122"/>
                <a:cs typeface="Arial" pitchFamily="34" charset="-120"/>
              </a:rPr>
              <a:t>Logos can be downloaded at: </a:t>
            </a:r>
            <a:r>
              <a:rPr lang="en-US" sz="2025" b="1" dirty="0">
                <a:solidFill>
                  <a:srgbClr val="17A9A4"/>
                </a:solidFill>
                <a:latin typeface="Arial" pitchFamily="34" charset="0"/>
                <a:ea typeface="Arial" pitchFamily="34" charset="-122"/>
                <a:cs typeface="Arial" pitchFamily="34" charset="-120"/>
                <a:hlinkClick r:id="rId3"/>
              </a:rPr>
              <a:t>https://ncphilanthropy.org/sd-gives-marketing-kit/</a:t>
            </a:r>
            <a:endParaRPr lang="en-US" sz="2025" dirty="0"/>
          </a:p>
        </p:txBody>
      </p:sp>
      <p:pic>
        <p:nvPicPr>
          <p:cNvPr id="6" name="Image 0" descr="preencoded.png"/>
          <p:cNvPicPr>
            <a:picLocks noChangeAspect="1"/>
          </p:cNvPicPr>
          <p:nvPr/>
        </p:nvPicPr>
        <p:blipFill>
          <a:blip r:embed="rId4"/>
          <a:stretch>
            <a:fillRect/>
          </a:stretch>
        </p:blipFill>
        <p:spPr>
          <a:xfrm>
            <a:off x="1333500" y="9220200"/>
            <a:ext cx="2479774" cy="609600"/>
          </a:xfrm>
          <a:prstGeom prst="rect">
            <a:avLst/>
          </a:prstGeom>
        </p:spPr>
      </p:pic>
      <p:pic>
        <p:nvPicPr>
          <p:cNvPr id="7" name="Image 1" descr="preencoded.png"/>
          <p:cNvPicPr>
            <a:picLocks noChangeAspect="1"/>
          </p:cNvPicPr>
          <p:nvPr/>
        </p:nvPicPr>
        <p:blipFill>
          <a:blip r:embed="rId5"/>
          <a:stretch>
            <a:fillRect/>
          </a:stretch>
        </p:blipFill>
        <p:spPr>
          <a:xfrm>
            <a:off x="15354300" y="9182100"/>
            <a:ext cx="1600200" cy="762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333500" y="914400"/>
            <a:ext cx="17183100" cy="285750"/>
          </a:xfrm>
          <a:prstGeom prst="rect">
            <a:avLst/>
          </a:prstGeom>
          <a:noFill/>
          <a:ln/>
        </p:spPr>
        <p:txBody>
          <a:bodyPr wrap="square" lIns="25400" tIns="25400" rIns="25400" bIns="25400" rtlCol="0" anchor="t">
            <a:normAutofit lnSpcReduction="10000"/>
          </a:bodyPr>
          <a:lstStyle/>
          <a:p>
            <a:pPr marL="0" indent="0" algn="l">
              <a:buNone/>
            </a:pPr>
            <a:r>
              <a:rPr lang="en-US" sz="1650" b="1" kern="0" spc="150" dirty="0">
                <a:solidFill>
                  <a:srgbClr val="17A9A4"/>
                </a:solidFill>
                <a:latin typeface="Arial" pitchFamily="34" charset="0"/>
                <a:ea typeface="Arial" pitchFamily="34" charset="-122"/>
                <a:cs typeface="Arial" pitchFamily="34" charset="-120"/>
              </a:rPr>
              <a:t>OUTREACH TEMPLATES &amp; ASSETS</a:t>
            </a:r>
            <a:endParaRPr lang="en-US" sz="1650" dirty="0"/>
          </a:p>
        </p:txBody>
      </p:sp>
      <p:sp>
        <p:nvSpPr>
          <p:cNvPr id="3" name="Text 1"/>
          <p:cNvSpPr/>
          <p:nvPr/>
        </p:nvSpPr>
        <p:spPr>
          <a:xfrm>
            <a:off x="1333500" y="1295400"/>
            <a:ext cx="17183100" cy="590550"/>
          </a:xfrm>
          <a:prstGeom prst="rect">
            <a:avLst/>
          </a:prstGeom>
          <a:noFill/>
          <a:ln/>
        </p:spPr>
        <p:txBody>
          <a:bodyPr wrap="square" lIns="25400" tIns="25400" rIns="25400" bIns="25400" rtlCol="0" anchor="t">
            <a:normAutofit lnSpcReduction="10000"/>
          </a:bodyPr>
          <a:lstStyle/>
          <a:p>
            <a:pPr marL="0" indent="0" algn="l">
              <a:buNone/>
            </a:pPr>
            <a:r>
              <a:rPr lang="en-US" sz="3750" b="1" dirty="0">
                <a:solidFill>
                  <a:srgbClr val="3A3A3A"/>
                </a:solidFill>
                <a:latin typeface="Arial" pitchFamily="34" charset="0"/>
                <a:ea typeface="Arial" pitchFamily="34" charset="-122"/>
                <a:cs typeface="Arial" pitchFamily="34" charset="-120"/>
              </a:rPr>
              <a:t>Email Templates</a:t>
            </a:r>
            <a:endParaRPr lang="en-US" sz="3750" dirty="0"/>
          </a:p>
        </p:txBody>
      </p:sp>
      <p:sp>
        <p:nvSpPr>
          <p:cNvPr id="4" name="Text 2"/>
          <p:cNvSpPr/>
          <p:nvPr/>
        </p:nvSpPr>
        <p:spPr>
          <a:xfrm>
            <a:off x="1333500" y="2114550"/>
            <a:ext cx="14225588" cy="860822"/>
          </a:xfrm>
          <a:prstGeom prst="rect">
            <a:avLst/>
          </a:prstGeom>
          <a:noFill/>
          <a:ln/>
        </p:spPr>
        <p:txBody>
          <a:bodyPr wrap="square" lIns="25400" tIns="25400" rIns="25400" bIns="25400" rtlCol="0" anchor="t">
            <a:normAutofit lnSpcReduction="10000"/>
          </a:bodyPr>
          <a:lstStyle/>
          <a:p>
            <a:pPr marL="0" indent="0" algn="l">
              <a:lnSpc>
                <a:spcPct val="139355"/>
              </a:lnSpc>
              <a:buNone/>
            </a:pPr>
            <a:r>
              <a:rPr lang="en-US" sz="2025" dirty="0">
                <a:solidFill>
                  <a:srgbClr val="5A5A5A"/>
                </a:solidFill>
                <a:latin typeface="Arial" pitchFamily="34" charset="0"/>
                <a:ea typeface="Arial" pitchFamily="34" charset="-122"/>
                <a:cs typeface="Arial" pitchFamily="34" charset="-120"/>
              </a:rPr>
              <a:t>We've created customizable email templates to help engage your audience before, during and after San Diego Gives. Personalize each email with your organization's voice, stories and impact to create meaningful connections.</a:t>
            </a:r>
            <a:endParaRPr lang="en-US" sz="2025" dirty="0"/>
          </a:p>
        </p:txBody>
      </p:sp>
      <p:sp>
        <p:nvSpPr>
          <p:cNvPr id="5" name="Text 3"/>
          <p:cNvSpPr/>
          <p:nvPr/>
        </p:nvSpPr>
        <p:spPr>
          <a:xfrm>
            <a:off x="1333500" y="3165872"/>
            <a:ext cx="17183100" cy="333375"/>
          </a:xfrm>
          <a:prstGeom prst="rect">
            <a:avLst/>
          </a:prstGeom>
          <a:noFill/>
          <a:ln/>
        </p:spPr>
        <p:txBody>
          <a:bodyPr wrap="square" lIns="25400" tIns="25400" rIns="25400" bIns="25400" rtlCol="0" anchor="t">
            <a:normAutofit lnSpcReduction="10000"/>
          </a:bodyPr>
          <a:lstStyle/>
          <a:p>
            <a:pPr marL="0" indent="0" algn="l">
              <a:buNone/>
            </a:pPr>
            <a:r>
              <a:rPr lang="en-US" sz="2025" b="1" dirty="0">
                <a:solidFill>
                  <a:srgbClr val="3A3A3A"/>
                </a:solidFill>
                <a:latin typeface="Arial" pitchFamily="34" charset="0"/>
                <a:ea typeface="Arial" pitchFamily="34" charset="-122"/>
                <a:cs typeface="Arial" pitchFamily="34" charset="-120"/>
              </a:rPr>
              <a:t>Mailchimp/Constant Contact-friendly e-mail templates include:</a:t>
            </a:r>
            <a:endParaRPr lang="en-US" sz="2025" dirty="0"/>
          </a:p>
        </p:txBody>
      </p:sp>
      <p:grpSp>
        <p:nvGrpSpPr>
          <p:cNvPr id="17" name="Group 16">
            <a:extLst>
              <a:ext uri="{FF2B5EF4-FFF2-40B4-BE49-F238E27FC236}">
                <a16:creationId xmlns:a16="http://schemas.microsoft.com/office/drawing/2014/main" id="{4DD711A8-A594-0C88-989B-D70176A3BE3F}"/>
              </a:ext>
            </a:extLst>
          </p:cNvPr>
          <p:cNvGrpSpPr/>
          <p:nvPr/>
        </p:nvGrpSpPr>
        <p:grpSpPr>
          <a:xfrm>
            <a:off x="1333500" y="3689747"/>
            <a:ext cx="6287929" cy="1562100"/>
            <a:chOff x="1333500" y="3613547"/>
            <a:chExt cx="6287929" cy="1562100"/>
          </a:xfrm>
        </p:grpSpPr>
        <p:sp>
          <p:nvSpPr>
            <p:cNvPr id="6" name="Text 4"/>
            <p:cNvSpPr/>
            <p:nvPr/>
          </p:nvSpPr>
          <p:spPr>
            <a:xfrm>
              <a:off x="1333500" y="3613547"/>
              <a:ext cx="214015" cy="333375"/>
            </a:xfrm>
            <a:prstGeom prst="rect">
              <a:avLst/>
            </a:prstGeom>
            <a:noFill/>
            <a:ln/>
          </p:spPr>
          <p:txBody>
            <a:bodyPr wrap="square" lIns="25400" tIns="25400" rIns="25400" bIns="25400" rtlCol="0" anchor="t">
              <a:normAutofit lnSpcReduction="10000"/>
            </a:bodyPr>
            <a:lstStyle/>
            <a:p>
              <a:pPr marL="0" indent="0" algn="l">
                <a:buNone/>
              </a:pPr>
              <a:r>
                <a:rPr lang="en-US" sz="1950" b="1" dirty="0">
                  <a:solidFill>
                    <a:srgbClr val="17A9A4"/>
                  </a:solidFill>
                  <a:latin typeface="Arial" pitchFamily="34" charset="0"/>
                  <a:ea typeface="Arial" pitchFamily="34" charset="-122"/>
                  <a:cs typeface="Arial" pitchFamily="34" charset="-120"/>
                </a:rPr>
                <a:t>–</a:t>
              </a:r>
              <a:endParaRPr lang="en-US" sz="1950" dirty="0"/>
            </a:p>
          </p:txBody>
        </p:sp>
        <p:sp>
          <p:nvSpPr>
            <p:cNvPr id="7" name="Text 5"/>
            <p:cNvSpPr/>
            <p:nvPr/>
          </p:nvSpPr>
          <p:spPr>
            <a:xfrm>
              <a:off x="1623715" y="3613547"/>
              <a:ext cx="3494574" cy="333375"/>
            </a:xfrm>
            <a:prstGeom prst="rect">
              <a:avLst/>
            </a:prstGeom>
            <a:noFill/>
            <a:ln/>
          </p:spPr>
          <p:txBody>
            <a:bodyPr wrap="square" lIns="25400" tIns="25400" rIns="25400" bIns="25400" rtlCol="0" anchor="t">
              <a:normAutofit lnSpcReduction="10000"/>
            </a:bodyPr>
            <a:lstStyle/>
            <a:p>
              <a:pPr marL="0" indent="0" algn="l">
                <a:buNone/>
              </a:pPr>
              <a:r>
                <a:rPr lang="en-US" sz="1950" dirty="0">
                  <a:solidFill>
                    <a:srgbClr val="5A5A5A"/>
                  </a:solidFill>
                  <a:latin typeface="Arial" pitchFamily="34" charset="0"/>
                  <a:ea typeface="Arial" pitchFamily="34" charset="-122"/>
                  <a:cs typeface="Arial" pitchFamily="34" charset="-120"/>
                </a:rPr>
                <a:t>Outreach to board members</a:t>
              </a:r>
              <a:endParaRPr lang="en-US" sz="1950" dirty="0"/>
            </a:p>
          </p:txBody>
        </p:sp>
        <p:sp>
          <p:nvSpPr>
            <p:cNvPr id="8" name="Text 6"/>
            <p:cNvSpPr/>
            <p:nvPr/>
          </p:nvSpPr>
          <p:spPr>
            <a:xfrm>
              <a:off x="1333500" y="4023122"/>
              <a:ext cx="214015" cy="333375"/>
            </a:xfrm>
            <a:prstGeom prst="rect">
              <a:avLst/>
            </a:prstGeom>
            <a:noFill/>
            <a:ln/>
          </p:spPr>
          <p:txBody>
            <a:bodyPr wrap="square" lIns="25400" tIns="25400" rIns="25400" bIns="25400" rtlCol="0" anchor="t">
              <a:normAutofit lnSpcReduction="10000"/>
            </a:bodyPr>
            <a:lstStyle/>
            <a:p>
              <a:pPr marL="0" indent="0" algn="l">
                <a:buNone/>
              </a:pPr>
              <a:r>
                <a:rPr lang="en-US" sz="1950" b="1" dirty="0">
                  <a:solidFill>
                    <a:srgbClr val="17A9A4"/>
                  </a:solidFill>
                  <a:latin typeface="Arial" pitchFamily="34" charset="0"/>
                  <a:ea typeface="Arial" pitchFamily="34" charset="-122"/>
                  <a:cs typeface="Arial" pitchFamily="34" charset="-120"/>
                </a:rPr>
                <a:t>–</a:t>
              </a:r>
              <a:endParaRPr lang="en-US" sz="1950" dirty="0"/>
            </a:p>
          </p:txBody>
        </p:sp>
        <p:sp>
          <p:nvSpPr>
            <p:cNvPr id="9" name="Text 7"/>
            <p:cNvSpPr/>
            <p:nvPr/>
          </p:nvSpPr>
          <p:spPr>
            <a:xfrm>
              <a:off x="1623715" y="4023122"/>
              <a:ext cx="2382485" cy="333375"/>
            </a:xfrm>
            <a:prstGeom prst="rect">
              <a:avLst/>
            </a:prstGeom>
            <a:noFill/>
            <a:ln/>
          </p:spPr>
          <p:txBody>
            <a:bodyPr wrap="square" lIns="25400" tIns="25400" rIns="25400" bIns="25400" rtlCol="0" anchor="t">
              <a:normAutofit lnSpcReduction="10000"/>
            </a:bodyPr>
            <a:lstStyle/>
            <a:p>
              <a:pPr marL="0" indent="0" algn="l">
                <a:buNone/>
              </a:pPr>
              <a:r>
                <a:rPr lang="en-US" sz="1950" dirty="0">
                  <a:solidFill>
                    <a:srgbClr val="5A5A5A"/>
                  </a:solidFill>
                  <a:latin typeface="Arial" pitchFamily="34" charset="0"/>
                  <a:ea typeface="Arial" pitchFamily="34" charset="-122"/>
                  <a:cs typeface="Arial" pitchFamily="34" charset="-120"/>
                </a:rPr>
                <a:t>Outreach to donors</a:t>
              </a:r>
              <a:endParaRPr lang="en-US" sz="1950" dirty="0"/>
            </a:p>
          </p:txBody>
        </p:sp>
        <p:sp>
          <p:nvSpPr>
            <p:cNvPr id="10" name="Text 8"/>
            <p:cNvSpPr/>
            <p:nvPr/>
          </p:nvSpPr>
          <p:spPr>
            <a:xfrm>
              <a:off x="1333500" y="4432697"/>
              <a:ext cx="214015" cy="333375"/>
            </a:xfrm>
            <a:prstGeom prst="rect">
              <a:avLst/>
            </a:prstGeom>
            <a:noFill/>
            <a:ln/>
          </p:spPr>
          <p:txBody>
            <a:bodyPr wrap="square" lIns="25400" tIns="25400" rIns="25400" bIns="25400" rtlCol="0" anchor="t">
              <a:normAutofit lnSpcReduction="10000"/>
            </a:bodyPr>
            <a:lstStyle/>
            <a:p>
              <a:pPr marL="0" indent="0" algn="l">
                <a:buNone/>
              </a:pPr>
              <a:r>
                <a:rPr lang="en-US" sz="1950" b="1" dirty="0">
                  <a:solidFill>
                    <a:srgbClr val="17A9A4"/>
                  </a:solidFill>
                  <a:latin typeface="Arial" pitchFamily="34" charset="0"/>
                  <a:ea typeface="Arial" pitchFamily="34" charset="-122"/>
                  <a:cs typeface="Arial" pitchFamily="34" charset="-120"/>
                </a:rPr>
                <a:t>–</a:t>
              </a:r>
              <a:endParaRPr lang="en-US" sz="1950" dirty="0"/>
            </a:p>
          </p:txBody>
        </p:sp>
        <p:sp>
          <p:nvSpPr>
            <p:cNvPr id="11" name="Text 9"/>
            <p:cNvSpPr/>
            <p:nvPr/>
          </p:nvSpPr>
          <p:spPr>
            <a:xfrm>
              <a:off x="1623715" y="4432697"/>
              <a:ext cx="2832527" cy="333375"/>
            </a:xfrm>
            <a:prstGeom prst="rect">
              <a:avLst/>
            </a:prstGeom>
            <a:noFill/>
            <a:ln/>
          </p:spPr>
          <p:txBody>
            <a:bodyPr wrap="square" lIns="25400" tIns="25400" rIns="25400" bIns="25400" rtlCol="0" anchor="t">
              <a:normAutofit lnSpcReduction="10000"/>
            </a:bodyPr>
            <a:lstStyle/>
            <a:p>
              <a:pPr marL="0" indent="0" algn="l">
                <a:buNone/>
              </a:pPr>
              <a:r>
                <a:rPr lang="en-US" sz="1950" dirty="0">
                  <a:solidFill>
                    <a:srgbClr val="5A5A5A"/>
                  </a:solidFill>
                  <a:latin typeface="Arial" pitchFamily="34" charset="0"/>
                  <a:ea typeface="Arial" pitchFamily="34" charset="-122"/>
                  <a:cs typeface="Arial" pitchFamily="34" charset="-120"/>
                </a:rPr>
                <a:t>Outreach to volunteers</a:t>
              </a:r>
              <a:endParaRPr lang="en-US" sz="1950" dirty="0"/>
            </a:p>
          </p:txBody>
        </p:sp>
        <p:sp>
          <p:nvSpPr>
            <p:cNvPr id="12" name="Text 10"/>
            <p:cNvSpPr/>
            <p:nvPr/>
          </p:nvSpPr>
          <p:spPr>
            <a:xfrm>
              <a:off x="1333500" y="4842272"/>
              <a:ext cx="214015" cy="333375"/>
            </a:xfrm>
            <a:prstGeom prst="rect">
              <a:avLst/>
            </a:prstGeom>
            <a:noFill/>
            <a:ln/>
          </p:spPr>
          <p:txBody>
            <a:bodyPr wrap="square" lIns="25400" tIns="25400" rIns="25400" bIns="25400" rtlCol="0" anchor="t">
              <a:normAutofit lnSpcReduction="10000"/>
            </a:bodyPr>
            <a:lstStyle/>
            <a:p>
              <a:pPr marL="0" indent="0" algn="l">
                <a:buNone/>
              </a:pPr>
              <a:r>
                <a:rPr lang="en-US" sz="1950" b="1" dirty="0">
                  <a:solidFill>
                    <a:srgbClr val="17A9A4"/>
                  </a:solidFill>
                  <a:latin typeface="Arial" pitchFamily="34" charset="0"/>
                  <a:ea typeface="Arial" pitchFamily="34" charset="-122"/>
                  <a:cs typeface="Arial" pitchFamily="34" charset="-120"/>
                </a:rPr>
                <a:t>–</a:t>
              </a:r>
              <a:endParaRPr lang="en-US" sz="1950" dirty="0"/>
            </a:p>
          </p:txBody>
        </p:sp>
        <p:sp>
          <p:nvSpPr>
            <p:cNvPr id="13" name="Text 11"/>
            <p:cNvSpPr/>
            <p:nvPr/>
          </p:nvSpPr>
          <p:spPr>
            <a:xfrm>
              <a:off x="1623715" y="4842272"/>
              <a:ext cx="5997714" cy="333375"/>
            </a:xfrm>
            <a:prstGeom prst="rect">
              <a:avLst/>
            </a:prstGeom>
            <a:noFill/>
            <a:ln/>
          </p:spPr>
          <p:txBody>
            <a:bodyPr wrap="square" lIns="25400" tIns="25400" rIns="25400" bIns="25400" rtlCol="0" anchor="t">
              <a:normAutofit lnSpcReduction="10000"/>
            </a:bodyPr>
            <a:lstStyle/>
            <a:p>
              <a:pPr marL="0" indent="0" algn="l">
                <a:buNone/>
              </a:pPr>
              <a:r>
                <a:rPr lang="en-US" sz="1950" dirty="0">
                  <a:solidFill>
                    <a:srgbClr val="5A5A5A"/>
                  </a:solidFill>
                  <a:latin typeface="Arial" pitchFamily="34" charset="0"/>
                  <a:ea typeface="Arial" pitchFamily="34" charset="-122"/>
                  <a:cs typeface="Arial" pitchFamily="34" charset="-120"/>
                </a:rPr>
                <a:t>Calls-to-action and employer matching prompts</a:t>
              </a:r>
              <a:endParaRPr lang="en-US" sz="1950" dirty="0"/>
            </a:p>
          </p:txBody>
        </p:sp>
      </p:grpSp>
      <p:sp>
        <p:nvSpPr>
          <p:cNvPr id="14" name="Text 12"/>
          <p:cNvSpPr/>
          <p:nvPr/>
        </p:nvSpPr>
        <p:spPr>
          <a:xfrm>
            <a:off x="1333500" y="5661422"/>
            <a:ext cx="17183100" cy="333375"/>
          </a:xfrm>
          <a:prstGeom prst="rect">
            <a:avLst/>
          </a:prstGeom>
          <a:noFill/>
          <a:ln/>
        </p:spPr>
        <p:txBody>
          <a:bodyPr wrap="square" lIns="25400" tIns="25400" rIns="25400" bIns="25400" rtlCol="0" anchor="t">
            <a:normAutofit lnSpcReduction="10000"/>
          </a:bodyPr>
          <a:lstStyle/>
          <a:p>
            <a:pPr marL="0" indent="0" algn="l">
              <a:buNone/>
            </a:pPr>
            <a:r>
              <a:rPr lang="en-US" sz="2025" b="1" dirty="0">
                <a:solidFill>
                  <a:srgbClr val="3A3A3A"/>
                </a:solidFill>
                <a:latin typeface="Arial" pitchFamily="34" charset="0"/>
                <a:ea typeface="Arial" pitchFamily="34" charset="-122"/>
                <a:cs typeface="Arial" pitchFamily="34" charset="-120"/>
              </a:rPr>
              <a:t>Email templates can be downloaded at: </a:t>
            </a:r>
            <a:r>
              <a:rPr lang="en-US" sz="2025" b="1" dirty="0">
                <a:solidFill>
                  <a:srgbClr val="17A9A4"/>
                </a:solidFill>
                <a:latin typeface="Arial" pitchFamily="34" charset="0"/>
                <a:ea typeface="Arial" pitchFamily="34" charset="-122"/>
                <a:cs typeface="Arial" pitchFamily="34" charset="-120"/>
                <a:hlinkClick r:id="rId3"/>
              </a:rPr>
              <a:t>https://ncphilanthropy.org/sd-gives-marketing-kit/</a:t>
            </a:r>
            <a:endParaRPr lang="en-US" sz="2025" dirty="0"/>
          </a:p>
        </p:txBody>
      </p:sp>
      <p:pic>
        <p:nvPicPr>
          <p:cNvPr id="15" name="Image 0" descr="preencoded.png"/>
          <p:cNvPicPr>
            <a:picLocks noChangeAspect="1"/>
          </p:cNvPicPr>
          <p:nvPr/>
        </p:nvPicPr>
        <p:blipFill>
          <a:blip r:embed="rId4"/>
          <a:stretch>
            <a:fillRect/>
          </a:stretch>
        </p:blipFill>
        <p:spPr>
          <a:xfrm>
            <a:off x="1333500" y="9220200"/>
            <a:ext cx="2479774" cy="609600"/>
          </a:xfrm>
          <a:prstGeom prst="rect">
            <a:avLst/>
          </a:prstGeom>
        </p:spPr>
      </p:pic>
      <p:pic>
        <p:nvPicPr>
          <p:cNvPr id="16" name="Image 1" descr="preencoded.png"/>
          <p:cNvPicPr>
            <a:picLocks noChangeAspect="1"/>
          </p:cNvPicPr>
          <p:nvPr/>
        </p:nvPicPr>
        <p:blipFill>
          <a:blip r:embed="rId5"/>
          <a:stretch>
            <a:fillRect/>
          </a:stretch>
        </p:blipFill>
        <p:spPr>
          <a:xfrm>
            <a:off x="15354300" y="9182100"/>
            <a:ext cx="1600200" cy="762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333500" y="914400"/>
            <a:ext cx="17183100" cy="285750"/>
          </a:xfrm>
          <a:prstGeom prst="rect">
            <a:avLst/>
          </a:prstGeom>
          <a:noFill/>
          <a:ln/>
        </p:spPr>
        <p:txBody>
          <a:bodyPr wrap="square" lIns="25400" tIns="25400" rIns="25400" bIns="25400" rtlCol="0" anchor="t">
            <a:normAutofit lnSpcReduction="10000"/>
          </a:bodyPr>
          <a:lstStyle/>
          <a:p>
            <a:pPr marL="0" indent="0" algn="l">
              <a:buNone/>
            </a:pPr>
            <a:r>
              <a:rPr lang="en-US" sz="1650" b="1" kern="0" spc="150" dirty="0">
                <a:solidFill>
                  <a:srgbClr val="17A9A4"/>
                </a:solidFill>
                <a:latin typeface="Arial" pitchFamily="34" charset="0"/>
                <a:ea typeface="Arial" pitchFamily="34" charset="-122"/>
                <a:cs typeface="Arial" pitchFamily="34" charset="-120"/>
              </a:rPr>
              <a:t>OUTREACH TEMPLATES &amp; ASSETS</a:t>
            </a:r>
            <a:endParaRPr lang="en-US" sz="1650" dirty="0"/>
          </a:p>
        </p:txBody>
      </p:sp>
      <p:sp>
        <p:nvSpPr>
          <p:cNvPr id="3" name="Text 1"/>
          <p:cNvSpPr/>
          <p:nvPr/>
        </p:nvSpPr>
        <p:spPr>
          <a:xfrm>
            <a:off x="1333500" y="1295400"/>
            <a:ext cx="17183100" cy="590550"/>
          </a:xfrm>
          <a:prstGeom prst="rect">
            <a:avLst/>
          </a:prstGeom>
          <a:noFill/>
          <a:ln/>
        </p:spPr>
        <p:txBody>
          <a:bodyPr wrap="square" lIns="25400" tIns="25400" rIns="25400" bIns="25400" rtlCol="0" anchor="t">
            <a:normAutofit lnSpcReduction="10000"/>
          </a:bodyPr>
          <a:lstStyle/>
          <a:p>
            <a:pPr marL="0" indent="0" algn="l">
              <a:buNone/>
            </a:pPr>
            <a:r>
              <a:rPr lang="en-US" sz="3750" b="1" dirty="0">
                <a:solidFill>
                  <a:srgbClr val="3A3A3A"/>
                </a:solidFill>
                <a:latin typeface="Arial" pitchFamily="34" charset="0"/>
                <a:ea typeface="Arial" pitchFamily="34" charset="-122"/>
                <a:cs typeface="Arial" pitchFamily="34" charset="-120"/>
              </a:rPr>
              <a:t>Sample Copy &amp; Messaging</a:t>
            </a:r>
            <a:endParaRPr lang="en-US" sz="3750" dirty="0"/>
          </a:p>
        </p:txBody>
      </p:sp>
      <p:sp>
        <p:nvSpPr>
          <p:cNvPr id="4" name="Text 2"/>
          <p:cNvSpPr/>
          <p:nvPr/>
        </p:nvSpPr>
        <p:spPr>
          <a:xfrm>
            <a:off x="1333500" y="2114550"/>
            <a:ext cx="14225588" cy="860822"/>
          </a:xfrm>
          <a:prstGeom prst="rect">
            <a:avLst/>
          </a:prstGeom>
          <a:noFill/>
          <a:ln/>
        </p:spPr>
        <p:txBody>
          <a:bodyPr wrap="square" lIns="25400" tIns="25400" rIns="25400" bIns="25400" rtlCol="0" anchor="t">
            <a:normAutofit lnSpcReduction="10000"/>
          </a:bodyPr>
          <a:lstStyle/>
          <a:p>
            <a:pPr marL="0" indent="0" algn="l">
              <a:lnSpc>
                <a:spcPct val="139355"/>
              </a:lnSpc>
              <a:buNone/>
            </a:pPr>
            <a:r>
              <a:rPr lang="en-US" sz="2025" dirty="0">
                <a:solidFill>
                  <a:srgbClr val="5A5A5A"/>
                </a:solidFill>
                <a:latin typeface="Arial" pitchFamily="34" charset="0"/>
                <a:ea typeface="Arial" pitchFamily="34" charset="-122"/>
                <a:cs typeface="Arial" pitchFamily="34" charset="-120"/>
              </a:rPr>
              <a:t>Take the guesswork out of promoting San Diego Gives with ready-to-use messaging designed to help you engage supporters at every stage.</a:t>
            </a:r>
            <a:endParaRPr lang="en-US" sz="2025" dirty="0"/>
          </a:p>
        </p:txBody>
      </p:sp>
      <p:sp>
        <p:nvSpPr>
          <p:cNvPr id="5" name="Text 3"/>
          <p:cNvSpPr/>
          <p:nvPr/>
        </p:nvSpPr>
        <p:spPr>
          <a:xfrm>
            <a:off x="1333500" y="3165872"/>
            <a:ext cx="17183100" cy="333375"/>
          </a:xfrm>
          <a:prstGeom prst="rect">
            <a:avLst/>
          </a:prstGeom>
          <a:noFill/>
          <a:ln/>
        </p:spPr>
        <p:txBody>
          <a:bodyPr wrap="square" lIns="25400" tIns="25400" rIns="25400" bIns="25400" rtlCol="0" anchor="t">
            <a:normAutofit lnSpcReduction="10000"/>
          </a:bodyPr>
          <a:lstStyle/>
          <a:p>
            <a:pPr marL="0" indent="0" algn="l">
              <a:buNone/>
            </a:pPr>
            <a:r>
              <a:rPr lang="en-US" sz="2025" b="1" dirty="0">
                <a:solidFill>
                  <a:srgbClr val="3A3A3A"/>
                </a:solidFill>
                <a:latin typeface="Arial" pitchFamily="34" charset="0"/>
                <a:ea typeface="Arial" pitchFamily="34" charset="-122"/>
                <a:cs typeface="Arial" pitchFamily="34" charset="-120"/>
              </a:rPr>
              <a:t>Messaging templates include:</a:t>
            </a:r>
            <a:endParaRPr lang="en-US" sz="2025" dirty="0"/>
          </a:p>
        </p:txBody>
      </p:sp>
      <p:grpSp>
        <p:nvGrpSpPr>
          <p:cNvPr id="17" name="Group 16">
            <a:extLst>
              <a:ext uri="{FF2B5EF4-FFF2-40B4-BE49-F238E27FC236}">
                <a16:creationId xmlns:a16="http://schemas.microsoft.com/office/drawing/2014/main" id="{81D0C794-37E4-9D8C-0D65-01A2CB0C17C3}"/>
              </a:ext>
            </a:extLst>
          </p:cNvPr>
          <p:cNvGrpSpPr/>
          <p:nvPr/>
        </p:nvGrpSpPr>
        <p:grpSpPr>
          <a:xfrm>
            <a:off x="1333500" y="3627405"/>
            <a:ext cx="6825064" cy="1562100"/>
            <a:chOff x="1333500" y="3613547"/>
            <a:chExt cx="6825064" cy="1562100"/>
          </a:xfrm>
        </p:grpSpPr>
        <p:sp>
          <p:nvSpPr>
            <p:cNvPr id="6" name="Text 4"/>
            <p:cNvSpPr/>
            <p:nvPr/>
          </p:nvSpPr>
          <p:spPr>
            <a:xfrm>
              <a:off x="1333500" y="3613547"/>
              <a:ext cx="214015" cy="333375"/>
            </a:xfrm>
            <a:prstGeom prst="rect">
              <a:avLst/>
            </a:prstGeom>
            <a:noFill/>
            <a:ln/>
          </p:spPr>
          <p:txBody>
            <a:bodyPr wrap="square" lIns="25400" tIns="25400" rIns="25400" bIns="25400" rtlCol="0" anchor="t">
              <a:normAutofit lnSpcReduction="10000"/>
            </a:bodyPr>
            <a:lstStyle/>
            <a:p>
              <a:pPr marL="0" indent="0" algn="l">
                <a:buNone/>
              </a:pPr>
              <a:r>
                <a:rPr lang="en-US" sz="1950" b="1" dirty="0">
                  <a:solidFill>
                    <a:srgbClr val="17A9A4"/>
                  </a:solidFill>
                  <a:latin typeface="Arial" pitchFamily="34" charset="0"/>
                  <a:ea typeface="Arial" pitchFamily="34" charset="-122"/>
                  <a:cs typeface="Arial" pitchFamily="34" charset="-120"/>
                </a:rPr>
                <a:t>–</a:t>
              </a:r>
              <a:endParaRPr lang="en-US" sz="1950" dirty="0"/>
            </a:p>
          </p:txBody>
        </p:sp>
        <p:sp>
          <p:nvSpPr>
            <p:cNvPr id="7" name="Text 5"/>
            <p:cNvSpPr/>
            <p:nvPr/>
          </p:nvSpPr>
          <p:spPr>
            <a:xfrm>
              <a:off x="1623715" y="3613547"/>
              <a:ext cx="6534849" cy="333375"/>
            </a:xfrm>
            <a:prstGeom prst="rect">
              <a:avLst/>
            </a:prstGeom>
            <a:noFill/>
            <a:ln/>
          </p:spPr>
          <p:txBody>
            <a:bodyPr wrap="square" lIns="25400" tIns="25400" rIns="25400" bIns="25400" rtlCol="0" anchor="t">
              <a:normAutofit lnSpcReduction="10000"/>
            </a:bodyPr>
            <a:lstStyle/>
            <a:p>
              <a:pPr marL="0" indent="0" algn="l">
                <a:buNone/>
              </a:pPr>
              <a:r>
                <a:rPr lang="en-US" sz="1950" dirty="0">
                  <a:solidFill>
                    <a:srgbClr val="5A5A5A"/>
                  </a:solidFill>
                  <a:latin typeface="Arial" pitchFamily="34" charset="0"/>
                  <a:ea typeface="Arial" pitchFamily="34" charset="-122"/>
                  <a:cs typeface="Arial" pitchFamily="34" charset="-120"/>
                </a:rPr>
                <a:t>"Save the Date" announcements for the Day of Giving</a:t>
              </a:r>
              <a:endParaRPr lang="en-US" sz="1950" dirty="0"/>
            </a:p>
          </p:txBody>
        </p:sp>
        <p:sp>
          <p:nvSpPr>
            <p:cNvPr id="8" name="Text 6"/>
            <p:cNvSpPr/>
            <p:nvPr/>
          </p:nvSpPr>
          <p:spPr>
            <a:xfrm>
              <a:off x="1333500" y="4023122"/>
              <a:ext cx="214015" cy="333375"/>
            </a:xfrm>
            <a:prstGeom prst="rect">
              <a:avLst/>
            </a:prstGeom>
            <a:noFill/>
            <a:ln/>
          </p:spPr>
          <p:txBody>
            <a:bodyPr wrap="square" lIns="25400" tIns="25400" rIns="25400" bIns="25400" rtlCol="0" anchor="t">
              <a:normAutofit lnSpcReduction="10000"/>
            </a:bodyPr>
            <a:lstStyle/>
            <a:p>
              <a:pPr marL="0" indent="0" algn="l">
                <a:buNone/>
              </a:pPr>
              <a:r>
                <a:rPr lang="en-US" sz="1950" b="1" dirty="0">
                  <a:solidFill>
                    <a:srgbClr val="17A9A4"/>
                  </a:solidFill>
                  <a:latin typeface="Arial" pitchFamily="34" charset="0"/>
                  <a:ea typeface="Arial" pitchFamily="34" charset="-122"/>
                  <a:cs typeface="Arial" pitchFamily="34" charset="-120"/>
                </a:rPr>
                <a:t>–</a:t>
              </a:r>
              <a:endParaRPr lang="en-US" sz="1950" dirty="0"/>
            </a:p>
          </p:txBody>
        </p:sp>
        <p:sp>
          <p:nvSpPr>
            <p:cNvPr id="9" name="Text 7"/>
            <p:cNvSpPr/>
            <p:nvPr/>
          </p:nvSpPr>
          <p:spPr>
            <a:xfrm>
              <a:off x="1623715" y="4023122"/>
              <a:ext cx="3420085" cy="333375"/>
            </a:xfrm>
            <a:prstGeom prst="rect">
              <a:avLst/>
            </a:prstGeom>
            <a:noFill/>
            <a:ln/>
          </p:spPr>
          <p:txBody>
            <a:bodyPr wrap="square" lIns="25400" tIns="25400" rIns="25400" bIns="25400" rtlCol="0" anchor="t">
              <a:normAutofit lnSpcReduction="10000"/>
            </a:bodyPr>
            <a:lstStyle/>
            <a:p>
              <a:pPr marL="0" indent="0" algn="l">
                <a:buNone/>
              </a:pPr>
              <a:r>
                <a:rPr lang="en-US" sz="1950" dirty="0">
                  <a:solidFill>
                    <a:srgbClr val="5A5A5A"/>
                  </a:solidFill>
                  <a:latin typeface="Arial" pitchFamily="34" charset="0"/>
                  <a:ea typeface="Arial" pitchFamily="34" charset="-122"/>
                  <a:cs typeface="Arial" pitchFamily="34" charset="-120"/>
                </a:rPr>
                <a:t>Customizable press release</a:t>
              </a:r>
              <a:endParaRPr lang="en-US" sz="1950" dirty="0"/>
            </a:p>
          </p:txBody>
        </p:sp>
        <p:sp>
          <p:nvSpPr>
            <p:cNvPr id="10" name="Text 8"/>
            <p:cNvSpPr/>
            <p:nvPr/>
          </p:nvSpPr>
          <p:spPr>
            <a:xfrm>
              <a:off x="1333500" y="4432697"/>
              <a:ext cx="214015" cy="333375"/>
            </a:xfrm>
            <a:prstGeom prst="rect">
              <a:avLst/>
            </a:prstGeom>
            <a:noFill/>
            <a:ln/>
          </p:spPr>
          <p:txBody>
            <a:bodyPr wrap="square" lIns="25400" tIns="25400" rIns="25400" bIns="25400" rtlCol="0" anchor="t">
              <a:normAutofit lnSpcReduction="10000"/>
            </a:bodyPr>
            <a:lstStyle/>
            <a:p>
              <a:pPr marL="0" indent="0" algn="l">
                <a:buNone/>
              </a:pPr>
              <a:r>
                <a:rPr lang="en-US" sz="1950" b="1" dirty="0">
                  <a:solidFill>
                    <a:srgbClr val="17A9A4"/>
                  </a:solidFill>
                  <a:latin typeface="Arial" pitchFamily="34" charset="0"/>
                  <a:ea typeface="Arial" pitchFamily="34" charset="-122"/>
                  <a:cs typeface="Arial" pitchFamily="34" charset="-120"/>
                </a:rPr>
                <a:t>–</a:t>
              </a:r>
              <a:endParaRPr lang="en-US" sz="1950" dirty="0"/>
            </a:p>
          </p:txBody>
        </p:sp>
        <p:sp>
          <p:nvSpPr>
            <p:cNvPr id="11" name="Text 9"/>
            <p:cNvSpPr/>
            <p:nvPr/>
          </p:nvSpPr>
          <p:spPr>
            <a:xfrm>
              <a:off x="1623715" y="4432697"/>
              <a:ext cx="2641312" cy="333375"/>
            </a:xfrm>
            <a:prstGeom prst="rect">
              <a:avLst/>
            </a:prstGeom>
            <a:noFill/>
            <a:ln/>
          </p:spPr>
          <p:txBody>
            <a:bodyPr wrap="square" lIns="25400" tIns="25400" rIns="25400" bIns="25400" rtlCol="0" anchor="t">
              <a:normAutofit lnSpcReduction="10000"/>
            </a:bodyPr>
            <a:lstStyle/>
            <a:p>
              <a:pPr marL="0" indent="0" algn="l">
                <a:buNone/>
              </a:pPr>
              <a:r>
                <a:rPr lang="en-US" sz="1950" dirty="0">
                  <a:solidFill>
                    <a:srgbClr val="5A5A5A"/>
                  </a:solidFill>
                  <a:latin typeface="Arial" pitchFamily="34" charset="0"/>
                  <a:ea typeface="Arial" pitchFamily="34" charset="-122"/>
                  <a:cs typeface="Arial" pitchFamily="34" charset="-120"/>
                </a:rPr>
                <a:t>Social media content</a:t>
              </a:r>
              <a:endParaRPr lang="en-US" sz="1950" dirty="0"/>
            </a:p>
          </p:txBody>
        </p:sp>
        <p:sp>
          <p:nvSpPr>
            <p:cNvPr id="12" name="Text 10"/>
            <p:cNvSpPr/>
            <p:nvPr/>
          </p:nvSpPr>
          <p:spPr>
            <a:xfrm>
              <a:off x="1333500" y="4842272"/>
              <a:ext cx="214015" cy="333375"/>
            </a:xfrm>
            <a:prstGeom prst="rect">
              <a:avLst/>
            </a:prstGeom>
            <a:noFill/>
            <a:ln/>
          </p:spPr>
          <p:txBody>
            <a:bodyPr wrap="square" lIns="25400" tIns="25400" rIns="25400" bIns="25400" rtlCol="0" anchor="t">
              <a:normAutofit lnSpcReduction="10000"/>
            </a:bodyPr>
            <a:lstStyle/>
            <a:p>
              <a:pPr marL="0" indent="0" algn="l">
                <a:buNone/>
              </a:pPr>
              <a:r>
                <a:rPr lang="en-US" sz="1950" b="1" dirty="0">
                  <a:solidFill>
                    <a:srgbClr val="17A9A4"/>
                  </a:solidFill>
                  <a:latin typeface="Arial" pitchFamily="34" charset="0"/>
                  <a:ea typeface="Arial" pitchFamily="34" charset="-122"/>
                  <a:cs typeface="Arial" pitchFamily="34" charset="-120"/>
                </a:rPr>
                <a:t>–</a:t>
              </a:r>
              <a:endParaRPr lang="en-US" sz="1950" dirty="0"/>
            </a:p>
          </p:txBody>
        </p:sp>
        <p:sp>
          <p:nvSpPr>
            <p:cNvPr id="13" name="Text 11"/>
            <p:cNvSpPr/>
            <p:nvPr/>
          </p:nvSpPr>
          <p:spPr>
            <a:xfrm>
              <a:off x="1623715" y="4842272"/>
              <a:ext cx="4875639" cy="333375"/>
            </a:xfrm>
            <a:prstGeom prst="rect">
              <a:avLst/>
            </a:prstGeom>
            <a:noFill/>
            <a:ln/>
          </p:spPr>
          <p:txBody>
            <a:bodyPr wrap="square" lIns="25400" tIns="25400" rIns="25400" bIns="25400" rtlCol="0" anchor="t">
              <a:normAutofit lnSpcReduction="10000"/>
            </a:bodyPr>
            <a:lstStyle/>
            <a:p>
              <a:pPr marL="0" indent="0" algn="l">
                <a:buNone/>
              </a:pPr>
              <a:r>
                <a:rPr lang="en-US" sz="1950" dirty="0">
                  <a:solidFill>
                    <a:srgbClr val="5A5A5A"/>
                  </a:solidFill>
                  <a:latin typeface="Arial" pitchFamily="34" charset="0"/>
                  <a:ea typeface="Arial" pitchFamily="34" charset="-122"/>
                  <a:cs typeface="Arial" pitchFamily="34" charset="-120"/>
                </a:rPr>
                <a:t>Website blurbs and homepage banners</a:t>
              </a:r>
              <a:endParaRPr lang="en-US" sz="1950" dirty="0"/>
            </a:p>
          </p:txBody>
        </p:sp>
      </p:grpSp>
      <p:sp>
        <p:nvSpPr>
          <p:cNvPr id="14" name="Text 12"/>
          <p:cNvSpPr/>
          <p:nvPr/>
        </p:nvSpPr>
        <p:spPr>
          <a:xfrm>
            <a:off x="1333500" y="5635823"/>
            <a:ext cx="17183100" cy="333375"/>
          </a:xfrm>
          <a:prstGeom prst="rect">
            <a:avLst/>
          </a:prstGeom>
          <a:noFill/>
          <a:ln/>
        </p:spPr>
        <p:txBody>
          <a:bodyPr wrap="square" lIns="25400" tIns="25400" rIns="25400" bIns="25400" rtlCol="0" anchor="t">
            <a:normAutofit lnSpcReduction="10000"/>
          </a:bodyPr>
          <a:lstStyle/>
          <a:p>
            <a:pPr marL="0" indent="0" algn="l">
              <a:buNone/>
            </a:pPr>
            <a:r>
              <a:rPr lang="en-US" sz="2025" b="1" dirty="0">
                <a:solidFill>
                  <a:srgbClr val="3A3A3A"/>
                </a:solidFill>
                <a:latin typeface="Arial" pitchFamily="34" charset="0"/>
                <a:ea typeface="Arial" pitchFamily="34" charset="-122"/>
                <a:cs typeface="Arial" pitchFamily="34" charset="-120"/>
              </a:rPr>
              <a:t>Messaging templates can be downloaded at: </a:t>
            </a:r>
            <a:r>
              <a:rPr lang="en-US" sz="2025" b="1" dirty="0">
                <a:solidFill>
                  <a:srgbClr val="17A9A4"/>
                </a:solidFill>
                <a:latin typeface="Arial" pitchFamily="34" charset="0"/>
                <a:ea typeface="Arial" pitchFamily="34" charset="-122"/>
                <a:cs typeface="Arial" pitchFamily="34" charset="-120"/>
                <a:hlinkClick r:id="rId3"/>
              </a:rPr>
              <a:t>https://ncphilanthropy.org/sd-gives-marketing-kit/</a:t>
            </a:r>
            <a:endParaRPr lang="en-US" sz="2025" dirty="0"/>
          </a:p>
        </p:txBody>
      </p:sp>
      <p:pic>
        <p:nvPicPr>
          <p:cNvPr id="15" name="Image 0" descr="preencoded.png"/>
          <p:cNvPicPr>
            <a:picLocks noChangeAspect="1"/>
          </p:cNvPicPr>
          <p:nvPr/>
        </p:nvPicPr>
        <p:blipFill>
          <a:blip r:embed="rId4"/>
          <a:stretch>
            <a:fillRect/>
          </a:stretch>
        </p:blipFill>
        <p:spPr>
          <a:xfrm>
            <a:off x="1333500" y="9220200"/>
            <a:ext cx="2479774" cy="609600"/>
          </a:xfrm>
          <a:prstGeom prst="rect">
            <a:avLst/>
          </a:prstGeom>
        </p:spPr>
      </p:pic>
      <p:pic>
        <p:nvPicPr>
          <p:cNvPr id="16" name="Image 1" descr="preencoded.png"/>
          <p:cNvPicPr>
            <a:picLocks noChangeAspect="1"/>
          </p:cNvPicPr>
          <p:nvPr/>
        </p:nvPicPr>
        <p:blipFill>
          <a:blip r:embed="rId5"/>
          <a:stretch>
            <a:fillRect/>
          </a:stretch>
        </p:blipFill>
        <p:spPr>
          <a:xfrm>
            <a:off x="15354300" y="9182100"/>
            <a:ext cx="1600200" cy="762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5">
    <p:bg>
      <p:bgPr>
        <a:solidFill>
          <a:srgbClr val="4D6B34"/>
        </a:solidFill>
        <a:effectLst/>
      </p:bgPr>
    </p:bg>
    <p:spTree>
      <p:nvGrpSpPr>
        <p:cNvPr id="1" name=""/>
        <p:cNvGrpSpPr/>
        <p:nvPr/>
      </p:nvGrpSpPr>
      <p:grpSpPr>
        <a:xfrm>
          <a:off x="0" y="0"/>
          <a:ext cx="0" cy="0"/>
          <a:chOff x="0" y="0"/>
          <a:chExt cx="0" cy="0"/>
        </a:xfrm>
      </p:grpSpPr>
      <p:sp>
        <p:nvSpPr>
          <p:cNvPr id="3" name="Text 1"/>
          <p:cNvSpPr/>
          <p:nvPr/>
        </p:nvSpPr>
        <p:spPr>
          <a:xfrm>
            <a:off x="1524000" y="4957763"/>
            <a:ext cx="8675206" cy="866775"/>
          </a:xfrm>
          <a:prstGeom prst="rect">
            <a:avLst/>
          </a:prstGeom>
          <a:noFill/>
          <a:ln/>
        </p:spPr>
        <p:txBody>
          <a:bodyPr wrap="square" lIns="25400" tIns="25400" rIns="25400" bIns="25400" rtlCol="0" anchor="t">
            <a:normAutofit lnSpcReduction="10000"/>
          </a:bodyPr>
          <a:lstStyle/>
          <a:p>
            <a:pPr marL="0" indent="0" algn="l">
              <a:buNone/>
            </a:pPr>
            <a:r>
              <a:rPr lang="en-US" sz="5700" b="1" dirty="0">
                <a:solidFill>
                  <a:srgbClr val="FFFFFF"/>
                </a:solidFill>
                <a:latin typeface="Arial" pitchFamily="34" charset="0"/>
                <a:ea typeface="Arial" pitchFamily="34" charset="-122"/>
                <a:cs typeface="Arial" pitchFamily="34" charset="-120"/>
              </a:rPr>
              <a:t>Talking Points &amp; FAQs</a:t>
            </a:r>
            <a:endParaRPr lang="en-US" sz="57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333500" y="3625453"/>
            <a:ext cx="17183100" cy="285750"/>
          </a:xfrm>
          <a:prstGeom prst="rect">
            <a:avLst/>
          </a:prstGeom>
          <a:noFill/>
          <a:ln/>
        </p:spPr>
        <p:txBody>
          <a:bodyPr wrap="square" lIns="25400" tIns="25400" rIns="25400" bIns="25400" rtlCol="0" anchor="t">
            <a:normAutofit lnSpcReduction="10000"/>
          </a:bodyPr>
          <a:lstStyle/>
          <a:p>
            <a:pPr marL="0" indent="0" algn="l">
              <a:buNone/>
            </a:pPr>
            <a:r>
              <a:rPr lang="en-US" sz="1650" b="1" kern="0" spc="150" dirty="0">
                <a:solidFill>
                  <a:srgbClr val="4D6B34"/>
                </a:solidFill>
                <a:latin typeface="Arial" pitchFamily="34" charset="0"/>
                <a:ea typeface="Arial" pitchFamily="34" charset="-122"/>
                <a:cs typeface="Arial" pitchFamily="34" charset="-120"/>
              </a:rPr>
              <a:t>TALKING POINTS &amp; FAQS</a:t>
            </a:r>
            <a:endParaRPr lang="en-US" sz="1650" dirty="0"/>
          </a:p>
        </p:txBody>
      </p:sp>
      <p:sp>
        <p:nvSpPr>
          <p:cNvPr id="3" name="Text 1"/>
          <p:cNvSpPr/>
          <p:nvPr/>
        </p:nvSpPr>
        <p:spPr>
          <a:xfrm>
            <a:off x="1333500" y="4006453"/>
            <a:ext cx="17183100" cy="590550"/>
          </a:xfrm>
          <a:prstGeom prst="rect">
            <a:avLst/>
          </a:prstGeom>
          <a:noFill/>
          <a:ln/>
        </p:spPr>
        <p:txBody>
          <a:bodyPr wrap="square" lIns="25400" tIns="25400" rIns="25400" bIns="25400" rtlCol="0" anchor="t">
            <a:normAutofit lnSpcReduction="10000"/>
          </a:bodyPr>
          <a:lstStyle/>
          <a:p>
            <a:pPr marL="0" indent="0" algn="l">
              <a:buNone/>
            </a:pPr>
            <a:r>
              <a:rPr lang="en-US" sz="3750" b="1" dirty="0">
                <a:solidFill>
                  <a:srgbClr val="3A3A3A"/>
                </a:solidFill>
                <a:latin typeface="Arial" pitchFamily="34" charset="0"/>
                <a:ea typeface="Arial" pitchFamily="34" charset="-122"/>
                <a:cs typeface="Arial" pitchFamily="34" charset="-120"/>
              </a:rPr>
              <a:t>Why San Diego Gives Matters</a:t>
            </a:r>
            <a:endParaRPr lang="en-US" sz="3750" dirty="0"/>
          </a:p>
        </p:txBody>
      </p:sp>
      <p:sp>
        <p:nvSpPr>
          <p:cNvPr id="4" name="Text 2"/>
          <p:cNvSpPr/>
          <p:nvPr/>
        </p:nvSpPr>
        <p:spPr>
          <a:xfrm>
            <a:off x="1333500" y="4901803"/>
            <a:ext cx="14716125" cy="1797844"/>
          </a:xfrm>
          <a:prstGeom prst="rect">
            <a:avLst/>
          </a:prstGeom>
          <a:noFill/>
          <a:ln/>
        </p:spPr>
        <p:txBody>
          <a:bodyPr wrap="square" lIns="25400" tIns="25400" rIns="25400" bIns="25400" rtlCol="0" anchor="t">
            <a:normAutofit lnSpcReduction="10000"/>
          </a:bodyPr>
          <a:lstStyle/>
          <a:p>
            <a:pPr marL="0" indent="0" algn="l">
              <a:lnSpc>
                <a:spcPct val="144375"/>
              </a:lnSpc>
              <a:buNone/>
            </a:pPr>
            <a:r>
              <a:rPr lang="en-US" sz="2100" dirty="0">
                <a:solidFill>
                  <a:srgbClr val="5A5A5A"/>
                </a:solidFill>
                <a:latin typeface="Arial" pitchFamily="34" charset="0"/>
                <a:ea typeface="Arial" pitchFamily="34" charset="-122"/>
                <a:cs typeface="Arial" pitchFamily="34" charset="-120"/>
              </a:rPr>
              <a:t>San Diego Gives matters because it unites our region in a powerful show of local generosity and community pride. By highlighting and supporting the work of San Diego-based nonprofits, the campaign keeps donations local, strengthens organizations doing vital work and builds a culture of giving that uplifts every corner of our community. It's not just about raising funds — it's about investing in the place we all call home.</a:t>
            </a:r>
            <a:endParaRPr lang="en-US" sz="2100" dirty="0"/>
          </a:p>
        </p:txBody>
      </p:sp>
      <p:pic>
        <p:nvPicPr>
          <p:cNvPr id="5" name="Image 0" descr="preencoded.png"/>
          <p:cNvPicPr>
            <a:picLocks noChangeAspect="1"/>
          </p:cNvPicPr>
          <p:nvPr/>
        </p:nvPicPr>
        <p:blipFill>
          <a:blip r:embed="rId3"/>
          <a:stretch>
            <a:fillRect/>
          </a:stretch>
        </p:blipFill>
        <p:spPr>
          <a:xfrm>
            <a:off x="1333500" y="9220200"/>
            <a:ext cx="2479774" cy="609600"/>
          </a:xfrm>
          <a:prstGeom prst="rect">
            <a:avLst/>
          </a:prstGeom>
        </p:spPr>
      </p:pic>
      <p:pic>
        <p:nvPicPr>
          <p:cNvPr id="6" name="Image 1" descr="preencoded.png"/>
          <p:cNvPicPr>
            <a:picLocks noChangeAspect="1"/>
          </p:cNvPicPr>
          <p:nvPr/>
        </p:nvPicPr>
        <p:blipFill>
          <a:blip r:embed="rId4"/>
          <a:stretch>
            <a:fillRect/>
          </a:stretch>
        </p:blipFill>
        <p:spPr>
          <a:xfrm>
            <a:off x="15354300" y="9182100"/>
            <a:ext cx="1600200" cy="762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333500" y="3639741"/>
            <a:ext cx="17183100" cy="285750"/>
          </a:xfrm>
          <a:prstGeom prst="rect">
            <a:avLst/>
          </a:prstGeom>
          <a:noFill/>
          <a:ln/>
        </p:spPr>
        <p:txBody>
          <a:bodyPr wrap="square" lIns="25400" tIns="25400" rIns="25400" bIns="25400" rtlCol="0" anchor="t">
            <a:normAutofit lnSpcReduction="10000"/>
          </a:bodyPr>
          <a:lstStyle/>
          <a:p>
            <a:pPr marL="0" indent="0" algn="l">
              <a:buNone/>
            </a:pPr>
            <a:r>
              <a:rPr lang="en-US" sz="1650" b="1" kern="0" spc="150" dirty="0">
                <a:solidFill>
                  <a:srgbClr val="4D6B34"/>
                </a:solidFill>
                <a:latin typeface="Arial" pitchFamily="34" charset="0"/>
                <a:ea typeface="Arial" pitchFamily="34" charset="-122"/>
                <a:cs typeface="Arial" pitchFamily="34" charset="-120"/>
              </a:rPr>
              <a:t>TALKING POINTS &amp; FAQS</a:t>
            </a:r>
            <a:endParaRPr lang="en-US" sz="1650" dirty="0"/>
          </a:p>
        </p:txBody>
      </p:sp>
      <p:sp>
        <p:nvSpPr>
          <p:cNvPr id="3" name="Text 1"/>
          <p:cNvSpPr/>
          <p:nvPr/>
        </p:nvSpPr>
        <p:spPr>
          <a:xfrm>
            <a:off x="1333500" y="4020741"/>
            <a:ext cx="13620750" cy="561975"/>
          </a:xfrm>
          <a:prstGeom prst="rect">
            <a:avLst/>
          </a:prstGeom>
          <a:noFill/>
          <a:ln/>
        </p:spPr>
        <p:txBody>
          <a:bodyPr wrap="square" lIns="25400" tIns="25400" rIns="25400" bIns="25400" rtlCol="0" anchor="t">
            <a:normAutofit lnSpcReduction="10000"/>
          </a:bodyPr>
          <a:lstStyle/>
          <a:p>
            <a:pPr marL="0" indent="0" algn="l">
              <a:buNone/>
            </a:pPr>
            <a:r>
              <a:rPr lang="en-US" sz="3600" b="1" dirty="0">
                <a:solidFill>
                  <a:srgbClr val="3A3A3A"/>
                </a:solidFill>
                <a:latin typeface="Arial" pitchFamily="34" charset="0"/>
                <a:ea typeface="Arial" pitchFamily="34" charset="-122"/>
                <a:cs typeface="Arial" pitchFamily="34" charset="-120"/>
              </a:rPr>
              <a:t>How to Speak with Donors &amp; Community Members</a:t>
            </a:r>
            <a:endParaRPr lang="en-US" sz="3600" dirty="0"/>
          </a:p>
        </p:txBody>
      </p:sp>
      <p:sp>
        <p:nvSpPr>
          <p:cNvPr id="4" name="Text 2"/>
          <p:cNvSpPr/>
          <p:nvPr/>
        </p:nvSpPr>
        <p:spPr>
          <a:xfrm>
            <a:off x="1333500" y="4887516"/>
            <a:ext cx="14716125" cy="1797844"/>
          </a:xfrm>
          <a:prstGeom prst="rect">
            <a:avLst/>
          </a:prstGeom>
          <a:noFill/>
          <a:ln/>
        </p:spPr>
        <p:txBody>
          <a:bodyPr wrap="square" lIns="25400" tIns="25400" rIns="25400" bIns="25400" rtlCol="0" anchor="t">
            <a:normAutofit lnSpcReduction="10000"/>
          </a:bodyPr>
          <a:lstStyle/>
          <a:p>
            <a:pPr marL="0" indent="0" algn="l">
              <a:lnSpc>
                <a:spcPct val="144375"/>
              </a:lnSpc>
              <a:buNone/>
            </a:pPr>
            <a:r>
              <a:rPr lang="en-US" sz="2100" dirty="0">
                <a:solidFill>
                  <a:srgbClr val="5A5A5A"/>
                </a:solidFill>
                <a:latin typeface="Arial" pitchFamily="34" charset="0"/>
                <a:ea typeface="Arial" pitchFamily="34" charset="-122"/>
                <a:cs typeface="Arial" pitchFamily="34" charset="-120"/>
              </a:rPr>
              <a:t>When speaking with donors and community members about San Diego Gives, focus on its local impact and collective spirit. Explain that it's a countywide movement to support San Diego-based nonprofits doing essential work in our own neighborhoods. Emphasize that every donation stays local, directly benefiting causes they care about. Invite them to be part of something bigger — a day where generosity fuels real change right here at home.</a:t>
            </a:r>
            <a:endParaRPr lang="en-US" sz="2100" dirty="0"/>
          </a:p>
        </p:txBody>
      </p:sp>
      <p:pic>
        <p:nvPicPr>
          <p:cNvPr id="5" name="Image 0" descr="preencoded.png"/>
          <p:cNvPicPr>
            <a:picLocks noChangeAspect="1"/>
          </p:cNvPicPr>
          <p:nvPr/>
        </p:nvPicPr>
        <p:blipFill>
          <a:blip r:embed="rId3"/>
          <a:stretch>
            <a:fillRect/>
          </a:stretch>
        </p:blipFill>
        <p:spPr>
          <a:xfrm>
            <a:off x="1333500" y="9220200"/>
            <a:ext cx="2479774" cy="609600"/>
          </a:xfrm>
          <a:prstGeom prst="rect">
            <a:avLst/>
          </a:prstGeom>
        </p:spPr>
      </p:pic>
      <p:pic>
        <p:nvPicPr>
          <p:cNvPr id="6" name="Image 1" descr="preencoded.png"/>
          <p:cNvPicPr>
            <a:picLocks noChangeAspect="1"/>
          </p:cNvPicPr>
          <p:nvPr/>
        </p:nvPicPr>
        <p:blipFill>
          <a:blip r:embed="rId4"/>
          <a:stretch>
            <a:fillRect/>
          </a:stretch>
        </p:blipFill>
        <p:spPr>
          <a:xfrm>
            <a:off x="15354300" y="9182100"/>
            <a:ext cx="1600200" cy="762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333500" y="914400"/>
            <a:ext cx="17183100" cy="285750"/>
          </a:xfrm>
          <a:prstGeom prst="rect">
            <a:avLst/>
          </a:prstGeom>
          <a:noFill/>
          <a:ln/>
        </p:spPr>
        <p:txBody>
          <a:bodyPr wrap="square" lIns="25400" tIns="25400" rIns="25400" bIns="25400" rtlCol="0" anchor="t">
            <a:normAutofit lnSpcReduction="10000"/>
          </a:bodyPr>
          <a:lstStyle/>
          <a:p>
            <a:pPr marL="0" indent="0" algn="l">
              <a:buNone/>
            </a:pPr>
            <a:r>
              <a:rPr lang="en-US" sz="1650" b="1" kern="0" spc="150" dirty="0">
                <a:solidFill>
                  <a:srgbClr val="4D6B34"/>
                </a:solidFill>
                <a:latin typeface="Arial" pitchFamily="34" charset="0"/>
                <a:ea typeface="Arial" pitchFamily="34" charset="-122"/>
                <a:cs typeface="Arial" pitchFamily="34" charset="-120"/>
              </a:rPr>
              <a:t>TALKING POINTS &amp; FAQS</a:t>
            </a:r>
            <a:endParaRPr lang="en-US" sz="1650" dirty="0"/>
          </a:p>
        </p:txBody>
      </p:sp>
      <p:sp>
        <p:nvSpPr>
          <p:cNvPr id="3" name="Text 1"/>
          <p:cNvSpPr/>
          <p:nvPr/>
        </p:nvSpPr>
        <p:spPr>
          <a:xfrm>
            <a:off x="1333500" y="1295400"/>
            <a:ext cx="14668500" cy="552450"/>
          </a:xfrm>
          <a:prstGeom prst="rect">
            <a:avLst/>
          </a:prstGeom>
          <a:noFill/>
          <a:ln/>
        </p:spPr>
        <p:txBody>
          <a:bodyPr wrap="square" lIns="25400" tIns="25400" rIns="25400" bIns="25400" rtlCol="0" anchor="t">
            <a:normAutofit lnSpcReduction="10000"/>
          </a:bodyPr>
          <a:lstStyle/>
          <a:p>
            <a:pPr marL="0" indent="0" algn="l">
              <a:buNone/>
            </a:pPr>
            <a:r>
              <a:rPr lang="en-US" sz="3450" b="1" dirty="0">
                <a:solidFill>
                  <a:srgbClr val="3A3A3A"/>
                </a:solidFill>
                <a:latin typeface="Arial" pitchFamily="34" charset="0"/>
                <a:ea typeface="Arial" pitchFamily="34" charset="-122"/>
                <a:cs typeface="Arial" pitchFamily="34" charset="-120"/>
              </a:rPr>
              <a:t>How to Communicate the Impact of San Diego Gives</a:t>
            </a:r>
            <a:endParaRPr lang="en-US" sz="3450" dirty="0"/>
          </a:p>
        </p:txBody>
      </p:sp>
      <p:grpSp>
        <p:nvGrpSpPr>
          <p:cNvPr id="16" name="Group 15">
            <a:extLst>
              <a:ext uri="{FF2B5EF4-FFF2-40B4-BE49-F238E27FC236}">
                <a16:creationId xmlns:a16="http://schemas.microsoft.com/office/drawing/2014/main" id="{16E8BC24-2B4A-3435-A7FC-C35252C40BD8}"/>
              </a:ext>
            </a:extLst>
          </p:cNvPr>
          <p:cNvGrpSpPr/>
          <p:nvPr/>
        </p:nvGrpSpPr>
        <p:grpSpPr>
          <a:xfrm>
            <a:off x="1333500" y="2190750"/>
            <a:ext cx="8277225" cy="1047750"/>
            <a:chOff x="1333500" y="2190750"/>
            <a:chExt cx="8277225" cy="1047750"/>
          </a:xfrm>
        </p:grpSpPr>
        <p:sp>
          <p:nvSpPr>
            <p:cNvPr id="4" name="Text 2"/>
            <p:cNvSpPr/>
            <p:nvPr/>
          </p:nvSpPr>
          <p:spPr>
            <a:xfrm>
              <a:off x="1333500" y="2190750"/>
              <a:ext cx="8277225" cy="333375"/>
            </a:xfrm>
            <a:prstGeom prst="rect">
              <a:avLst/>
            </a:prstGeom>
            <a:noFill/>
            <a:ln/>
          </p:spPr>
          <p:txBody>
            <a:bodyPr wrap="square" lIns="25400" tIns="25400" rIns="25400" bIns="25400" rtlCol="0" anchor="t">
              <a:normAutofit lnSpcReduction="10000"/>
            </a:bodyPr>
            <a:lstStyle/>
            <a:p>
              <a:pPr marL="0" indent="0" algn="l">
                <a:buNone/>
              </a:pPr>
              <a:r>
                <a:rPr lang="en-US" sz="1950" b="1" dirty="0">
                  <a:solidFill>
                    <a:srgbClr val="4D6B34"/>
                  </a:solidFill>
                  <a:latin typeface="Arial" pitchFamily="34" charset="0"/>
                  <a:ea typeface="Arial" pitchFamily="34" charset="-122"/>
                  <a:cs typeface="Arial" pitchFamily="34" charset="-120"/>
                </a:rPr>
                <a:t>100% Local Impact</a:t>
              </a:r>
              <a:endParaRPr lang="en-US" sz="1950" dirty="0"/>
            </a:p>
          </p:txBody>
        </p:sp>
        <p:sp>
          <p:nvSpPr>
            <p:cNvPr id="5" name="Text 3"/>
            <p:cNvSpPr/>
            <p:nvPr/>
          </p:nvSpPr>
          <p:spPr>
            <a:xfrm>
              <a:off x="1333500" y="2543175"/>
              <a:ext cx="7750492" cy="695325"/>
            </a:xfrm>
            <a:prstGeom prst="rect">
              <a:avLst/>
            </a:prstGeom>
            <a:noFill/>
            <a:ln/>
          </p:spPr>
          <p:txBody>
            <a:bodyPr wrap="square" lIns="25400" tIns="25400" rIns="25400" bIns="25400" rtlCol="0" anchor="t">
              <a:normAutofit lnSpcReduction="10000"/>
            </a:bodyPr>
            <a:lstStyle/>
            <a:p>
              <a:pPr marL="0" indent="0" algn="l">
                <a:lnSpc>
                  <a:spcPct val="127778"/>
                </a:lnSpc>
                <a:buNone/>
              </a:pPr>
              <a:r>
                <a:rPr lang="en-US" sz="1725" dirty="0">
                  <a:solidFill>
                    <a:srgbClr val="5A5A5A"/>
                  </a:solidFill>
                  <a:latin typeface="Arial" pitchFamily="34" charset="0"/>
                  <a:ea typeface="Arial" pitchFamily="34" charset="-122"/>
                  <a:cs typeface="Arial" pitchFamily="34" charset="-120"/>
                </a:rPr>
                <a:t>Every dollar donated supports nonprofits working right here in San Diego County.</a:t>
              </a:r>
              <a:endParaRPr lang="en-US" sz="1725" dirty="0"/>
            </a:p>
          </p:txBody>
        </p:sp>
      </p:grpSp>
      <p:grpSp>
        <p:nvGrpSpPr>
          <p:cNvPr id="19" name="Group 18">
            <a:extLst>
              <a:ext uri="{FF2B5EF4-FFF2-40B4-BE49-F238E27FC236}">
                <a16:creationId xmlns:a16="http://schemas.microsoft.com/office/drawing/2014/main" id="{F4F8E97F-1BEB-E46B-088E-AD600A2C5A13}"/>
              </a:ext>
            </a:extLst>
          </p:cNvPr>
          <p:cNvGrpSpPr/>
          <p:nvPr/>
        </p:nvGrpSpPr>
        <p:grpSpPr>
          <a:xfrm>
            <a:off x="9429750" y="2190750"/>
            <a:ext cx="8277225" cy="1047750"/>
            <a:chOff x="9429750" y="2190750"/>
            <a:chExt cx="8277225" cy="1047750"/>
          </a:xfrm>
        </p:grpSpPr>
        <p:sp>
          <p:nvSpPr>
            <p:cNvPr id="6" name="Text 4"/>
            <p:cNvSpPr/>
            <p:nvPr/>
          </p:nvSpPr>
          <p:spPr>
            <a:xfrm>
              <a:off x="9429750" y="2190750"/>
              <a:ext cx="8277225" cy="333375"/>
            </a:xfrm>
            <a:prstGeom prst="rect">
              <a:avLst/>
            </a:prstGeom>
            <a:noFill/>
            <a:ln/>
          </p:spPr>
          <p:txBody>
            <a:bodyPr wrap="square" lIns="25400" tIns="25400" rIns="25400" bIns="25400" rtlCol="0" anchor="t">
              <a:normAutofit lnSpcReduction="10000"/>
            </a:bodyPr>
            <a:lstStyle/>
            <a:p>
              <a:pPr marL="0" indent="0" algn="l">
                <a:buNone/>
              </a:pPr>
              <a:r>
                <a:rPr lang="en-US" sz="1950" b="1" dirty="0">
                  <a:solidFill>
                    <a:srgbClr val="E0316D"/>
                  </a:solidFill>
                  <a:latin typeface="Arial" pitchFamily="34" charset="0"/>
                  <a:ea typeface="Arial" pitchFamily="34" charset="-122"/>
                  <a:cs typeface="Arial" pitchFamily="34" charset="-120"/>
                </a:rPr>
                <a:t>Strength in Numbers</a:t>
              </a:r>
              <a:endParaRPr lang="en-US" sz="1950" dirty="0"/>
            </a:p>
          </p:txBody>
        </p:sp>
        <p:sp>
          <p:nvSpPr>
            <p:cNvPr id="7" name="Text 5"/>
            <p:cNvSpPr/>
            <p:nvPr/>
          </p:nvSpPr>
          <p:spPr>
            <a:xfrm>
              <a:off x="9429750" y="2543175"/>
              <a:ext cx="7750492" cy="695325"/>
            </a:xfrm>
            <a:prstGeom prst="rect">
              <a:avLst/>
            </a:prstGeom>
            <a:noFill/>
            <a:ln/>
          </p:spPr>
          <p:txBody>
            <a:bodyPr wrap="square" lIns="25400" tIns="25400" rIns="25400" bIns="25400" rtlCol="0" anchor="t">
              <a:normAutofit/>
            </a:bodyPr>
            <a:lstStyle/>
            <a:p>
              <a:pPr marL="0" indent="0" algn="l">
                <a:lnSpc>
                  <a:spcPct val="127778"/>
                </a:lnSpc>
                <a:buNone/>
              </a:pPr>
              <a:r>
                <a:rPr lang="en-US" sz="1725" dirty="0">
                  <a:solidFill>
                    <a:srgbClr val="5A5A5A"/>
                  </a:solidFill>
                  <a:latin typeface="Arial" pitchFamily="34" charset="0"/>
                  <a:ea typeface="Arial" pitchFamily="34" charset="-122"/>
                  <a:cs typeface="Arial" pitchFamily="34" charset="-120"/>
                </a:rPr>
                <a:t>In 2025, 111 nonprofits participated, raising $900,000 to power local missions.</a:t>
              </a:r>
              <a:endParaRPr lang="en-US" sz="1725" dirty="0"/>
            </a:p>
          </p:txBody>
        </p:sp>
      </p:grpSp>
      <p:grpSp>
        <p:nvGrpSpPr>
          <p:cNvPr id="17" name="Group 16">
            <a:extLst>
              <a:ext uri="{FF2B5EF4-FFF2-40B4-BE49-F238E27FC236}">
                <a16:creationId xmlns:a16="http://schemas.microsoft.com/office/drawing/2014/main" id="{4621FD0C-2D82-45E0-B5CC-5EAB89BEEA81}"/>
              </a:ext>
            </a:extLst>
          </p:cNvPr>
          <p:cNvGrpSpPr/>
          <p:nvPr/>
        </p:nvGrpSpPr>
        <p:grpSpPr>
          <a:xfrm>
            <a:off x="1333500" y="3467100"/>
            <a:ext cx="8277225" cy="1047750"/>
            <a:chOff x="1333500" y="3467100"/>
            <a:chExt cx="8277225" cy="1047750"/>
          </a:xfrm>
        </p:grpSpPr>
        <p:sp>
          <p:nvSpPr>
            <p:cNvPr id="8" name="Text 6"/>
            <p:cNvSpPr/>
            <p:nvPr/>
          </p:nvSpPr>
          <p:spPr>
            <a:xfrm>
              <a:off x="1333500" y="3467100"/>
              <a:ext cx="8277225" cy="333375"/>
            </a:xfrm>
            <a:prstGeom prst="rect">
              <a:avLst/>
            </a:prstGeom>
            <a:noFill/>
            <a:ln/>
          </p:spPr>
          <p:txBody>
            <a:bodyPr wrap="square" lIns="25400" tIns="25400" rIns="25400" bIns="25400" rtlCol="0" anchor="t">
              <a:normAutofit lnSpcReduction="10000"/>
            </a:bodyPr>
            <a:lstStyle/>
            <a:p>
              <a:pPr marL="0" indent="0" algn="l">
                <a:buNone/>
              </a:pPr>
              <a:r>
                <a:rPr lang="en-US" sz="1950" b="1" dirty="0">
                  <a:solidFill>
                    <a:srgbClr val="17A9A4"/>
                  </a:solidFill>
                  <a:latin typeface="Arial" pitchFamily="34" charset="0"/>
                  <a:ea typeface="Arial" pitchFamily="34" charset="-122"/>
                  <a:cs typeface="Arial" pitchFamily="34" charset="-120"/>
                </a:rPr>
                <a:t>Collaborative Power</a:t>
              </a:r>
              <a:endParaRPr lang="en-US" sz="1950" dirty="0"/>
            </a:p>
          </p:txBody>
        </p:sp>
        <p:sp>
          <p:nvSpPr>
            <p:cNvPr id="9" name="Text 7"/>
            <p:cNvSpPr/>
            <p:nvPr/>
          </p:nvSpPr>
          <p:spPr>
            <a:xfrm>
              <a:off x="1333500" y="3819525"/>
              <a:ext cx="7750492" cy="695325"/>
            </a:xfrm>
            <a:prstGeom prst="rect">
              <a:avLst/>
            </a:prstGeom>
            <a:noFill/>
            <a:ln/>
          </p:spPr>
          <p:txBody>
            <a:bodyPr wrap="square" lIns="25400" tIns="25400" rIns="25400" bIns="25400" rtlCol="0" anchor="t">
              <a:normAutofit lnSpcReduction="10000"/>
            </a:bodyPr>
            <a:lstStyle/>
            <a:p>
              <a:pPr marL="0" indent="0" algn="l">
                <a:lnSpc>
                  <a:spcPct val="127778"/>
                </a:lnSpc>
                <a:buNone/>
              </a:pPr>
              <a:r>
                <a:rPr lang="en-US" sz="1725" dirty="0">
                  <a:solidFill>
                    <a:srgbClr val="5A5A5A"/>
                  </a:solidFill>
                  <a:latin typeface="Arial" pitchFamily="34" charset="0"/>
                  <a:ea typeface="Arial" pitchFamily="34" charset="-122"/>
                  <a:cs typeface="Arial" pitchFamily="34" charset="-120"/>
                </a:rPr>
                <a:t>San Diego Gives strengthens nonprofit visibility, encourages donor trust and creates opportunities for cross-sector collaboration.</a:t>
              </a:r>
              <a:endParaRPr lang="en-US" sz="1725" dirty="0"/>
            </a:p>
          </p:txBody>
        </p:sp>
      </p:grpSp>
      <p:grpSp>
        <p:nvGrpSpPr>
          <p:cNvPr id="20" name="Group 19">
            <a:extLst>
              <a:ext uri="{FF2B5EF4-FFF2-40B4-BE49-F238E27FC236}">
                <a16:creationId xmlns:a16="http://schemas.microsoft.com/office/drawing/2014/main" id="{FC5A01AF-06CC-B492-6C69-3FF3BAE4B29D}"/>
              </a:ext>
            </a:extLst>
          </p:cNvPr>
          <p:cNvGrpSpPr/>
          <p:nvPr/>
        </p:nvGrpSpPr>
        <p:grpSpPr>
          <a:xfrm>
            <a:off x="9429750" y="3467100"/>
            <a:ext cx="8277225" cy="1047750"/>
            <a:chOff x="9429750" y="3467100"/>
            <a:chExt cx="8277225" cy="1047750"/>
          </a:xfrm>
        </p:grpSpPr>
        <p:sp>
          <p:nvSpPr>
            <p:cNvPr id="10" name="Text 8"/>
            <p:cNvSpPr/>
            <p:nvPr/>
          </p:nvSpPr>
          <p:spPr>
            <a:xfrm>
              <a:off x="9429750" y="3467100"/>
              <a:ext cx="8277225" cy="333375"/>
            </a:xfrm>
            <a:prstGeom prst="rect">
              <a:avLst/>
            </a:prstGeom>
            <a:noFill/>
            <a:ln/>
          </p:spPr>
          <p:txBody>
            <a:bodyPr wrap="square" lIns="25400" tIns="25400" rIns="25400" bIns="25400" rtlCol="0" anchor="t">
              <a:normAutofit lnSpcReduction="10000"/>
            </a:bodyPr>
            <a:lstStyle/>
            <a:p>
              <a:pPr marL="0" indent="0" algn="l">
                <a:buNone/>
              </a:pPr>
              <a:r>
                <a:rPr lang="en-US" sz="1950" b="1" dirty="0">
                  <a:solidFill>
                    <a:srgbClr val="8A9C1F"/>
                  </a:solidFill>
                  <a:latin typeface="Arial" pitchFamily="34" charset="0"/>
                  <a:ea typeface="Arial" pitchFamily="34" charset="-122"/>
                  <a:cs typeface="Arial" pitchFamily="34" charset="-120"/>
                </a:rPr>
                <a:t>Year-Round Value</a:t>
              </a:r>
              <a:endParaRPr lang="en-US" sz="1950" dirty="0"/>
            </a:p>
          </p:txBody>
        </p:sp>
        <p:sp>
          <p:nvSpPr>
            <p:cNvPr id="11" name="Text 9"/>
            <p:cNvSpPr/>
            <p:nvPr/>
          </p:nvSpPr>
          <p:spPr>
            <a:xfrm>
              <a:off x="9429750" y="3819525"/>
              <a:ext cx="7750492" cy="695325"/>
            </a:xfrm>
            <a:prstGeom prst="rect">
              <a:avLst/>
            </a:prstGeom>
            <a:noFill/>
            <a:ln/>
          </p:spPr>
          <p:txBody>
            <a:bodyPr wrap="square" lIns="25400" tIns="25400" rIns="25400" bIns="25400" rtlCol="0" anchor="t">
              <a:normAutofit lnSpcReduction="10000"/>
            </a:bodyPr>
            <a:lstStyle/>
            <a:p>
              <a:pPr marL="0" indent="0" algn="l">
                <a:lnSpc>
                  <a:spcPct val="127778"/>
                </a:lnSpc>
                <a:buNone/>
              </a:pPr>
              <a:r>
                <a:rPr lang="en-US" sz="1725" dirty="0">
                  <a:solidFill>
                    <a:srgbClr val="5A5A5A"/>
                  </a:solidFill>
                  <a:latin typeface="Arial" pitchFamily="34" charset="0"/>
                  <a:ea typeface="Arial" pitchFamily="34" charset="-122"/>
                  <a:cs typeface="Arial" pitchFamily="34" charset="-120"/>
                </a:rPr>
                <a:t>Beyond fundraising, participating organizations benefit from educational workshops, peer networking and shared marketing tools.</a:t>
              </a:r>
              <a:endParaRPr lang="en-US" sz="1725" dirty="0"/>
            </a:p>
          </p:txBody>
        </p:sp>
      </p:grpSp>
      <p:grpSp>
        <p:nvGrpSpPr>
          <p:cNvPr id="18" name="Group 17">
            <a:extLst>
              <a:ext uri="{FF2B5EF4-FFF2-40B4-BE49-F238E27FC236}">
                <a16:creationId xmlns:a16="http://schemas.microsoft.com/office/drawing/2014/main" id="{5D801A82-4AA7-9B0B-E2C9-0755E8287C29}"/>
              </a:ext>
            </a:extLst>
          </p:cNvPr>
          <p:cNvGrpSpPr/>
          <p:nvPr/>
        </p:nvGrpSpPr>
        <p:grpSpPr>
          <a:xfrm>
            <a:off x="1333500" y="4743450"/>
            <a:ext cx="17183100" cy="1047750"/>
            <a:chOff x="1333500" y="4743450"/>
            <a:chExt cx="17183100" cy="1047750"/>
          </a:xfrm>
        </p:grpSpPr>
        <p:sp>
          <p:nvSpPr>
            <p:cNvPr id="12" name="Text 10"/>
            <p:cNvSpPr/>
            <p:nvPr/>
          </p:nvSpPr>
          <p:spPr>
            <a:xfrm>
              <a:off x="1333500" y="4743450"/>
              <a:ext cx="17183100" cy="333375"/>
            </a:xfrm>
            <a:prstGeom prst="rect">
              <a:avLst/>
            </a:prstGeom>
            <a:noFill/>
            <a:ln/>
          </p:spPr>
          <p:txBody>
            <a:bodyPr wrap="square" lIns="25400" tIns="25400" rIns="25400" bIns="25400" rtlCol="0" anchor="t">
              <a:normAutofit lnSpcReduction="10000"/>
            </a:bodyPr>
            <a:lstStyle/>
            <a:p>
              <a:pPr marL="0" indent="0" algn="l">
                <a:buNone/>
              </a:pPr>
              <a:r>
                <a:rPr lang="en-US" sz="1950" b="1" dirty="0">
                  <a:solidFill>
                    <a:srgbClr val="4D6B34"/>
                  </a:solidFill>
                  <a:latin typeface="Arial" pitchFamily="34" charset="0"/>
                  <a:ea typeface="Arial" pitchFamily="34" charset="-122"/>
                  <a:cs typeface="Arial" pitchFamily="34" charset="-120"/>
                </a:rPr>
                <a:t>Community Connection</a:t>
              </a:r>
              <a:endParaRPr lang="en-US" sz="1950" dirty="0"/>
            </a:p>
          </p:txBody>
        </p:sp>
        <p:sp>
          <p:nvSpPr>
            <p:cNvPr id="13" name="Text 11"/>
            <p:cNvSpPr/>
            <p:nvPr/>
          </p:nvSpPr>
          <p:spPr>
            <a:xfrm>
              <a:off x="1333500" y="5095875"/>
              <a:ext cx="7438541" cy="695325"/>
            </a:xfrm>
            <a:prstGeom prst="rect">
              <a:avLst/>
            </a:prstGeom>
            <a:noFill/>
            <a:ln/>
          </p:spPr>
          <p:txBody>
            <a:bodyPr wrap="square" lIns="25400" tIns="25400" rIns="25400" bIns="25400" rtlCol="0" anchor="t">
              <a:normAutofit lnSpcReduction="10000"/>
            </a:bodyPr>
            <a:lstStyle/>
            <a:p>
              <a:pPr marL="0" indent="0" algn="l">
                <a:lnSpc>
                  <a:spcPct val="127778"/>
                </a:lnSpc>
                <a:buNone/>
              </a:pPr>
              <a:r>
                <a:rPr lang="en-US" sz="1725" dirty="0">
                  <a:solidFill>
                    <a:srgbClr val="5A5A5A"/>
                  </a:solidFill>
                  <a:latin typeface="Arial" pitchFamily="34" charset="0"/>
                  <a:ea typeface="Arial" pitchFamily="34" charset="-122"/>
                  <a:cs typeface="Arial" pitchFamily="34" charset="-120"/>
                </a:rPr>
                <a:t>San Diego Gives fosters a sense of belonging and empowers residents to make a direct difference in their own neighborhoods.</a:t>
              </a:r>
              <a:endParaRPr lang="en-US" sz="1725" dirty="0"/>
            </a:p>
          </p:txBody>
        </p:sp>
      </p:grpSp>
      <p:pic>
        <p:nvPicPr>
          <p:cNvPr id="14" name="Image 0" descr="preencoded.png"/>
          <p:cNvPicPr>
            <a:picLocks noChangeAspect="1"/>
          </p:cNvPicPr>
          <p:nvPr/>
        </p:nvPicPr>
        <p:blipFill>
          <a:blip r:embed="rId3"/>
          <a:stretch>
            <a:fillRect/>
          </a:stretch>
        </p:blipFill>
        <p:spPr>
          <a:xfrm>
            <a:off x="1333500" y="9220200"/>
            <a:ext cx="2479774" cy="609600"/>
          </a:xfrm>
          <a:prstGeom prst="rect">
            <a:avLst/>
          </a:prstGeom>
        </p:spPr>
      </p:pic>
      <p:pic>
        <p:nvPicPr>
          <p:cNvPr id="15" name="Image 1" descr="preencoded.png"/>
          <p:cNvPicPr>
            <a:picLocks noChangeAspect="1"/>
          </p:cNvPicPr>
          <p:nvPr/>
        </p:nvPicPr>
        <p:blipFill>
          <a:blip r:embed="rId4"/>
          <a:stretch>
            <a:fillRect/>
          </a:stretch>
        </p:blipFill>
        <p:spPr>
          <a:xfrm>
            <a:off x="15354300" y="9182100"/>
            <a:ext cx="1600200" cy="762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333500" y="914400"/>
            <a:ext cx="17183100" cy="285750"/>
          </a:xfrm>
          <a:prstGeom prst="rect">
            <a:avLst/>
          </a:prstGeom>
          <a:noFill/>
          <a:ln/>
        </p:spPr>
        <p:txBody>
          <a:bodyPr wrap="square" lIns="25400" tIns="25400" rIns="25400" bIns="25400" rtlCol="0" anchor="t">
            <a:normAutofit lnSpcReduction="10000"/>
          </a:bodyPr>
          <a:lstStyle/>
          <a:p>
            <a:pPr marL="0" indent="0" algn="l">
              <a:buNone/>
            </a:pPr>
            <a:r>
              <a:rPr lang="en-US" sz="1650" b="1" kern="0" spc="150" dirty="0">
                <a:solidFill>
                  <a:srgbClr val="4D6B34"/>
                </a:solidFill>
                <a:latin typeface="Arial" pitchFamily="34" charset="0"/>
                <a:ea typeface="Arial" pitchFamily="34" charset="-122"/>
                <a:cs typeface="Arial" pitchFamily="34" charset="-120"/>
              </a:rPr>
              <a:t>TALKING POINTS &amp; FAQS</a:t>
            </a:r>
            <a:endParaRPr lang="en-US" sz="1650" dirty="0"/>
          </a:p>
        </p:txBody>
      </p:sp>
      <p:sp>
        <p:nvSpPr>
          <p:cNvPr id="3" name="Text 1"/>
          <p:cNvSpPr/>
          <p:nvPr/>
        </p:nvSpPr>
        <p:spPr>
          <a:xfrm>
            <a:off x="1333500" y="1295400"/>
            <a:ext cx="17183100" cy="590550"/>
          </a:xfrm>
          <a:prstGeom prst="rect">
            <a:avLst/>
          </a:prstGeom>
          <a:noFill/>
          <a:ln/>
        </p:spPr>
        <p:txBody>
          <a:bodyPr wrap="square" lIns="25400" tIns="25400" rIns="25400" bIns="25400" rtlCol="0" anchor="t">
            <a:normAutofit lnSpcReduction="10000"/>
          </a:bodyPr>
          <a:lstStyle/>
          <a:p>
            <a:pPr marL="0" indent="0" algn="l">
              <a:buNone/>
            </a:pPr>
            <a:r>
              <a:rPr lang="en-US" sz="3750" b="1" dirty="0">
                <a:solidFill>
                  <a:srgbClr val="3A3A3A"/>
                </a:solidFill>
                <a:latin typeface="Arial" pitchFamily="34" charset="0"/>
                <a:ea typeface="Arial" pitchFamily="34" charset="-122"/>
                <a:cs typeface="Arial" pitchFamily="34" charset="-120"/>
              </a:rPr>
              <a:t>FAQs</a:t>
            </a:r>
            <a:endParaRPr lang="en-US" sz="3750" dirty="0"/>
          </a:p>
        </p:txBody>
      </p:sp>
      <p:grpSp>
        <p:nvGrpSpPr>
          <p:cNvPr id="12" name="Group 11">
            <a:extLst>
              <a:ext uri="{FF2B5EF4-FFF2-40B4-BE49-F238E27FC236}">
                <a16:creationId xmlns:a16="http://schemas.microsoft.com/office/drawing/2014/main" id="{013FF159-B3D7-1FFB-465C-635F33380E76}"/>
              </a:ext>
            </a:extLst>
          </p:cNvPr>
          <p:cNvGrpSpPr/>
          <p:nvPr/>
        </p:nvGrpSpPr>
        <p:grpSpPr>
          <a:xfrm>
            <a:off x="1333500" y="2266950"/>
            <a:ext cx="17183100" cy="1196280"/>
            <a:chOff x="1333500" y="2266950"/>
            <a:chExt cx="17183100" cy="1196280"/>
          </a:xfrm>
        </p:grpSpPr>
        <p:sp>
          <p:nvSpPr>
            <p:cNvPr id="4" name="Text 2"/>
            <p:cNvSpPr/>
            <p:nvPr/>
          </p:nvSpPr>
          <p:spPr>
            <a:xfrm>
              <a:off x="1333500" y="2266950"/>
              <a:ext cx="17183100" cy="352425"/>
            </a:xfrm>
            <a:prstGeom prst="rect">
              <a:avLst/>
            </a:prstGeom>
            <a:noFill/>
            <a:ln/>
          </p:spPr>
          <p:txBody>
            <a:bodyPr wrap="square" lIns="25400" tIns="25400" rIns="25400" bIns="25400" rtlCol="0" anchor="t">
              <a:normAutofit lnSpcReduction="10000"/>
            </a:bodyPr>
            <a:lstStyle/>
            <a:p>
              <a:pPr marL="0" indent="0" algn="l">
                <a:buNone/>
              </a:pPr>
              <a:r>
                <a:rPr lang="en-US" sz="2175" b="1" dirty="0">
                  <a:solidFill>
                    <a:srgbClr val="E0316D"/>
                  </a:solidFill>
                  <a:latin typeface="Arial" pitchFamily="34" charset="0"/>
                  <a:ea typeface="Arial" pitchFamily="34" charset="-122"/>
                  <a:cs typeface="Arial" pitchFamily="34" charset="-120"/>
                </a:rPr>
                <a:t>Q: What is San Diego Gives?</a:t>
              </a:r>
              <a:endParaRPr lang="en-US" sz="2175" dirty="0"/>
            </a:p>
          </p:txBody>
        </p:sp>
        <p:sp>
          <p:nvSpPr>
            <p:cNvPr id="5" name="Text 3"/>
            <p:cNvSpPr/>
            <p:nvPr/>
          </p:nvSpPr>
          <p:spPr>
            <a:xfrm>
              <a:off x="1333500" y="2657475"/>
              <a:ext cx="16089630" cy="805755"/>
            </a:xfrm>
            <a:prstGeom prst="rect">
              <a:avLst/>
            </a:prstGeom>
            <a:noFill/>
            <a:ln/>
          </p:spPr>
          <p:txBody>
            <a:bodyPr wrap="square" lIns="25400" tIns="25400" rIns="25400" bIns="25400" rtlCol="0" anchor="t">
              <a:normAutofit/>
            </a:bodyPr>
            <a:lstStyle/>
            <a:p>
              <a:pPr marL="0" indent="0" algn="l">
                <a:lnSpc>
                  <a:spcPct val="130000"/>
                </a:lnSpc>
                <a:buNone/>
              </a:pPr>
              <a:r>
                <a:rPr lang="en-US" sz="1950" dirty="0">
                  <a:solidFill>
                    <a:srgbClr val="5A5A5A"/>
                  </a:solidFill>
                  <a:latin typeface="Arial" pitchFamily="34" charset="0"/>
                  <a:ea typeface="Arial" pitchFamily="34" charset="-122"/>
                  <a:cs typeface="Arial" pitchFamily="34" charset="-120"/>
                </a:rPr>
                <a:t>A: San Diego Gives is a countywide fundraising campaign that shines a light on local nonprofits and encourages San Diegans to give where they live.</a:t>
              </a:r>
              <a:endParaRPr lang="en-US" sz="1950" dirty="0"/>
            </a:p>
          </p:txBody>
        </p:sp>
      </p:grpSp>
      <p:grpSp>
        <p:nvGrpSpPr>
          <p:cNvPr id="13" name="Group 12">
            <a:extLst>
              <a:ext uri="{FF2B5EF4-FFF2-40B4-BE49-F238E27FC236}">
                <a16:creationId xmlns:a16="http://schemas.microsoft.com/office/drawing/2014/main" id="{120057DF-16A8-9581-8D3B-E978FEAE4BBC}"/>
              </a:ext>
            </a:extLst>
          </p:cNvPr>
          <p:cNvGrpSpPr/>
          <p:nvPr/>
        </p:nvGrpSpPr>
        <p:grpSpPr>
          <a:xfrm>
            <a:off x="1333500" y="4065500"/>
            <a:ext cx="17183100" cy="1196280"/>
            <a:chOff x="1333500" y="3748980"/>
            <a:chExt cx="17183100" cy="1196280"/>
          </a:xfrm>
        </p:grpSpPr>
        <p:sp>
          <p:nvSpPr>
            <p:cNvPr id="6" name="Text 4"/>
            <p:cNvSpPr/>
            <p:nvPr/>
          </p:nvSpPr>
          <p:spPr>
            <a:xfrm>
              <a:off x="1333500" y="3748980"/>
              <a:ext cx="17183100" cy="352425"/>
            </a:xfrm>
            <a:prstGeom prst="rect">
              <a:avLst/>
            </a:prstGeom>
            <a:noFill/>
            <a:ln/>
          </p:spPr>
          <p:txBody>
            <a:bodyPr wrap="square" lIns="25400" tIns="25400" rIns="25400" bIns="25400" rtlCol="0" anchor="t">
              <a:normAutofit lnSpcReduction="10000"/>
            </a:bodyPr>
            <a:lstStyle/>
            <a:p>
              <a:pPr marL="0" indent="0" algn="l">
                <a:buNone/>
              </a:pPr>
              <a:r>
                <a:rPr lang="en-US" sz="2175" b="1" dirty="0">
                  <a:solidFill>
                    <a:srgbClr val="E0316D"/>
                  </a:solidFill>
                  <a:latin typeface="Arial" pitchFamily="34" charset="0"/>
                  <a:ea typeface="Arial" pitchFamily="34" charset="-122"/>
                  <a:cs typeface="Arial" pitchFamily="34" charset="-120"/>
                </a:rPr>
                <a:t>Q: Who can participate in San Diego Gives?</a:t>
              </a:r>
              <a:endParaRPr lang="en-US" sz="2175" dirty="0"/>
            </a:p>
          </p:txBody>
        </p:sp>
        <p:sp>
          <p:nvSpPr>
            <p:cNvPr id="7" name="Text 5"/>
            <p:cNvSpPr/>
            <p:nvPr/>
          </p:nvSpPr>
          <p:spPr>
            <a:xfrm>
              <a:off x="1333500" y="4139505"/>
              <a:ext cx="16089630" cy="805755"/>
            </a:xfrm>
            <a:prstGeom prst="rect">
              <a:avLst/>
            </a:prstGeom>
            <a:noFill/>
            <a:ln/>
          </p:spPr>
          <p:txBody>
            <a:bodyPr wrap="square" lIns="25400" tIns="25400" rIns="25400" bIns="25400" rtlCol="0" anchor="t">
              <a:normAutofit/>
            </a:bodyPr>
            <a:lstStyle/>
            <a:p>
              <a:pPr marL="0" indent="0" algn="l">
                <a:lnSpc>
                  <a:spcPct val="130000"/>
                </a:lnSpc>
                <a:buNone/>
              </a:pPr>
              <a:r>
                <a:rPr lang="en-US" sz="1950" dirty="0">
                  <a:solidFill>
                    <a:srgbClr val="5A5A5A"/>
                  </a:solidFill>
                  <a:latin typeface="Arial" pitchFamily="34" charset="0"/>
                  <a:ea typeface="Arial" pitchFamily="34" charset="-122"/>
                  <a:cs typeface="Arial" pitchFamily="34" charset="-120"/>
                </a:rPr>
                <a:t>A: Only verified 501(c)(3) nonprofits serving San Diego County are eligible to participate in San Diego Gives, but there are a number of opportunities for San Diegans everywhere to support those organizations.</a:t>
              </a:r>
              <a:endParaRPr lang="en-US" sz="1950" dirty="0"/>
            </a:p>
          </p:txBody>
        </p:sp>
      </p:grpSp>
      <p:grpSp>
        <p:nvGrpSpPr>
          <p:cNvPr id="14" name="Group 13">
            <a:extLst>
              <a:ext uri="{FF2B5EF4-FFF2-40B4-BE49-F238E27FC236}">
                <a16:creationId xmlns:a16="http://schemas.microsoft.com/office/drawing/2014/main" id="{69324D3D-4969-34EF-2740-3DA3D73E67F1}"/>
              </a:ext>
            </a:extLst>
          </p:cNvPr>
          <p:cNvGrpSpPr/>
          <p:nvPr/>
        </p:nvGrpSpPr>
        <p:grpSpPr>
          <a:xfrm>
            <a:off x="1333500" y="5864050"/>
            <a:ext cx="17183100" cy="812453"/>
            <a:chOff x="1333500" y="5231011"/>
            <a:chExt cx="17183100" cy="812453"/>
          </a:xfrm>
        </p:grpSpPr>
        <p:sp>
          <p:nvSpPr>
            <p:cNvPr id="8" name="Text 6"/>
            <p:cNvSpPr/>
            <p:nvPr/>
          </p:nvSpPr>
          <p:spPr>
            <a:xfrm>
              <a:off x="1333500" y="5231011"/>
              <a:ext cx="17183100" cy="352425"/>
            </a:xfrm>
            <a:prstGeom prst="rect">
              <a:avLst/>
            </a:prstGeom>
            <a:noFill/>
            <a:ln/>
          </p:spPr>
          <p:txBody>
            <a:bodyPr wrap="square" lIns="25400" tIns="25400" rIns="25400" bIns="25400" rtlCol="0" anchor="t">
              <a:normAutofit lnSpcReduction="10000"/>
            </a:bodyPr>
            <a:lstStyle/>
            <a:p>
              <a:pPr marL="0" indent="0" algn="l">
                <a:buNone/>
              </a:pPr>
              <a:r>
                <a:rPr lang="en-US" sz="2175" b="1" dirty="0">
                  <a:solidFill>
                    <a:srgbClr val="E0316D"/>
                  </a:solidFill>
                  <a:latin typeface="Arial" pitchFamily="34" charset="0"/>
                  <a:ea typeface="Arial" pitchFamily="34" charset="-122"/>
                  <a:cs typeface="Arial" pitchFamily="34" charset="-120"/>
                </a:rPr>
                <a:t>Q: When is the Day of Giving?</a:t>
              </a:r>
              <a:endParaRPr lang="en-US" sz="2175" dirty="0"/>
            </a:p>
          </p:txBody>
        </p:sp>
        <p:sp>
          <p:nvSpPr>
            <p:cNvPr id="9" name="Text 7"/>
            <p:cNvSpPr/>
            <p:nvPr/>
          </p:nvSpPr>
          <p:spPr>
            <a:xfrm>
              <a:off x="1333500" y="5621536"/>
              <a:ext cx="17183100" cy="421928"/>
            </a:xfrm>
            <a:prstGeom prst="rect">
              <a:avLst/>
            </a:prstGeom>
            <a:noFill/>
            <a:ln/>
          </p:spPr>
          <p:txBody>
            <a:bodyPr wrap="square" lIns="25400" tIns="25400" rIns="25400" bIns="25400" rtlCol="0" anchor="t">
              <a:normAutofit/>
            </a:bodyPr>
            <a:lstStyle/>
            <a:p>
              <a:pPr marL="0" indent="0" algn="l">
                <a:lnSpc>
                  <a:spcPct val="130000"/>
                </a:lnSpc>
                <a:buNone/>
              </a:pPr>
              <a:r>
                <a:rPr lang="en-US" sz="1950" dirty="0">
                  <a:solidFill>
                    <a:srgbClr val="5A5A5A"/>
                  </a:solidFill>
                  <a:latin typeface="Arial" pitchFamily="34" charset="0"/>
                  <a:ea typeface="Arial" pitchFamily="34" charset="-122"/>
                  <a:cs typeface="Arial" pitchFamily="34" charset="-120"/>
                </a:rPr>
                <a:t>A: The 2026 Day of Giving is on Tuesday, Sept. 17.</a:t>
              </a:r>
              <a:endParaRPr lang="en-US" sz="1950" dirty="0"/>
            </a:p>
          </p:txBody>
        </p:sp>
      </p:grpSp>
      <p:pic>
        <p:nvPicPr>
          <p:cNvPr id="10" name="Image 0" descr="preencoded.png"/>
          <p:cNvPicPr>
            <a:picLocks noChangeAspect="1"/>
          </p:cNvPicPr>
          <p:nvPr/>
        </p:nvPicPr>
        <p:blipFill>
          <a:blip r:embed="rId3"/>
          <a:stretch>
            <a:fillRect/>
          </a:stretch>
        </p:blipFill>
        <p:spPr>
          <a:xfrm>
            <a:off x="1333500" y="9220200"/>
            <a:ext cx="2479774" cy="609600"/>
          </a:xfrm>
          <a:prstGeom prst="rect">
            <a:avLst/>
          </a:prstGeom>
        </p:spPr>
      </p:pic>
      <p:pic>
        <p:nvPicPr>
          <p:cNvPr id="11" name="Image 1" descr="preencoded.png"/>
          <p:cNvPicPr>
            <a:picLocks noChangeAspect="1"/>
          </p:cNvPicPr>
          <p:nvPr/>
        </p:nvPicPr>
        <p:blipFill>
          <a:blip r:embed="rId4"/>
          <a:stretch>
            <a:fillRect/>
          </a:stretch>
        </p:blipFill>
        <p:spPr>
          <a:xfrm>
            <a:off x="15354300" y="9182100"/>
            <a:ext cx="1600200" cy="762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333500" y="914400"/>
            <a:ext cx="17183100" cy="285750"/>
          </a:xfrm>
          <a:prstGeom prst="rect">
            <a:avLst/>
          </a:prstGeom>
          <a:noFill/>
          <a:ln/>
        </p:spPr>
        <p:txBody>
          <a:bodyPr wrap="square" lIns="25400" tIns="25400" rIns="25400" bIns="25400" rtlCol="0" anchor="t">
            <a:normAutofit lnSpcReduction="10000"/>
          </a:bodyPr>
          <a:lstStyle/>
          <a:p>
            <a:pPr marL="0" indent="0" algn="l">
              <a:buNone/>
            </a:pPr>
            <a:r>
              <a:rPr lang="en-US" sz="1650" b="1" kern="0" spc="150" dirty="0">
                <a:solidFill>
                  <a:srgbClr val="4D6B34"/>
                </a:solidFill>
                <a:latin typeface="Arial" pitchFamily="34" charset="0"/>
                <a:ea typeface="Arial" pitchFamily="34" charset="-122"/>
                <a:cs typeface="Arial" pitchFamily="34" charset="-120"/>
              </a:rPr>
              <a:t>TALKING POINTS &amp; FAQS</a:t>
            </a:r>
            <a:endParaRPr lang="en-US" sz="1650" dirty="0"/>
          </a:p>
        </p:txBody>
      </p:sp>
      <p:sp>
        <p:nvSpPr>
          <p:cNvPr id="3" name="Text 1"/>
          <p:cNvSpPr/>
          <p:nvPr/>
        </p:nvSpPr>
        <p:spPr>
          <a:xfrm>
            <a:off x="1333500" y="1295400"/>
            <a:ext cx="17183100" cy="590550"/>
          </a:xfrm>
          <a:prstGeom prst="rect">
            <a:avLst/>
          </a:prstGeom>
          <a:noFill/>
          <a:ln/>
        </p:spPr>
        <p:txBody>
          <a:bodyPr wrap="square" lIns="25400" tIns="25400" rIns="25400" bIns="25400" rtlCol="0" anchor="t">
            <a:normAutofit lnSpcReduction="10000"/>
          </a:bodyPr>
          <a:lstStyle/>
          <a:p>
            <a:pPr marL="0" indent="0" algn="l">
              <a:buNone/>
            </a:pPr>
            <a:r>
              <a:rPr lang="en-US" sz="3750" b="1" dirty="0">
                <a:solidFill>
                  <a:srgbClr val="3A3A3A"/>
                </a:solidFill>
                <a:latin typeface="Arial" pitchFamily="34" charset="0"/>
                <a:ea typeface="Arial" pitchFamily="34" charset="-122"/>
                <a:cs typeface="Arial" pitchFamily="34" charset="-120"/>
              </a:rPr>
              <a:t>FAQs (continued)</a:t>
            </a:r>
            <a:endParaRPr lang="en-US" sz="3750" dirty="0"/>
          </a:p>
        </p:txBody>
      </p:sp>
      <p:grpSp>
        <p:nvGrpSpPr>
          <p:cNvPr id="12" name="Group 11">
            <a:extLst>
              <a:ext uri="{FF2B5EF4-FFF2-40B4-BE49-F238E27FC236}">
                <a16:creationId xmlns:a16="http://schemas.microsoft.com/office/drawing/2014/main" id="{F0F2ADE9-7B5C-84D4-9738-0CE2A0EA297F}"/>
              </a:ext>
            </a:extLst>
          </p:cNvPr>
          <p:cNvGrpSpPr/>
          <p:nvPr/>
        </p:nvGrpSpPr>
        <p:grpSpPr>
          <a:xfrm>
            <a:off x="1333500" y="2266950"/>
            <a:ext cx="17183100" cy="812453"/>
            <a:chOff x="1333500" y="2266950"/>
            <a:chExt cx="17183100" cy="812453"/>
          </a:xfrm>
        </p:grpSpPr>
        <p:sp>
          <p:nvSpPr>
            <p:cNvPr id="4" name="Text 2"/>
            <p:cNvSpPr/>
            <p:nvPr/>
          </p:nvSpPr>
          <p:spPr>
            <a:xfrm>
              <a:off x="1333500" y="2266950"/>
              <a:ext cx="17183100" cy="352425"/>
            </a:xfrm>
            <a:prstGeom prst="rect">
              <a:avLst/>
            </a:prstGeom>
            <a:noFill/>
            <a:ln/>
          </p:spPr>
          <p:txBody>
            <a:bodyPr wrap="square" lIns="25400" tIns="25400" rIns="25400" bIns="25400" rtlCol="0" anchor="t">
              <a:normAutofit lnSpcReduction="10000"/>
            </a:bodyPr>
            <a:lstStyle/>
            <a:p>
              <a:pPr marL="0" indent="0" algn="l">
                <a:buNone/>
              </a:pPr>
              <a:r>
                <a:rPr lang="en-US" sz="2175" b="1" dirty="0">
                  <a:solidFill>
                    <a:srgbClr val="E0316D"/>
                  </a:solidFill>
                  <a:latin typeface="Arial" pitchFamily="34" charset="0"/>
                  <a:ea typeface="Arial" pitchFamily="34" charset="-122"/>
                  <a:cs typeface="Arial" pitchFamily="34" charset="-120"/>
                </a:rPr>
                <a:t>Q: Where does the money go to?</a:t>
              </a:r>
              <a:endParaRPr lang="en-US" sz="2175" dirty="0">
                <a:solidFill>
                  <a:srgbClr val="E0316D"/>
                </a:solidFill>
              </a:endParaRPr>
            </a:p>
          </p:txBody>
        </p:sp>
        <p:sp>
          <p:nvSpPr>
            <p:cNvPr id="5" name="Text 3"/>
            <p:cNvSpPr/>
            <p:nvPr/>
          </p:nvSpPr>
          <p:spPr>
            <a:xfrm>
              <a:off x="1333500" y="2657475"/>
              <a:ext cx="17183100" cy="421928"/>
            </a:xfrm>
            <a:prstGeom prst="rect">
              <a:avLst/>
            </a:prstGeom>
            <a:noFill/>
            <a:ln/>
          </p:spPr>
          <p:txBody>
            <a:bodyPr wrap="square" lIns="25400" tIns="25400" rIns="25400" bIns="25400" rtlCol="0" anchor="t">
              <a:normAutofit/>
            </a:bodyPr>
            <a:lstStyle/>
            <a:p>
              <a:pPr marL="0" indent="0" algn="l">
                <a:lnSpc>
                  <a:spcPct val="130000"/>
                </a:lnSpc>
                <a:buNone/>
              </a:pPr>
              <a:r>
                <a:rPr lang="en-US" sz="1950" dirty="0">
                  <a:solidFill>
                    <a:srgbClr val="5A5A5A"/>
                  </a:solidFill>
                  <a:latin typeface="Arial" pitchFamily="34" charset="0"/>
                  <a:ea typeface="Arial" pitchFamily="34" charset="-122"/>
                  <a:cs typeface="Arial" pitchFamily="34" charset="-120"/>
                </a:rPr>
                <a:t>A: All donations go directly to the nonprofit(s) chosen by the donor — no percentage is taken by San Diego Gives for operating expenses.</a:t>
              </a:r>
              <a:endParaRPr lang="en-US" sz="1950" dirty="0"/>
            </a:p>
          </p:txBody>
        </p:sp>
      </p:grpSp>
      <p:grpSp>
        <p:nvGrpSpPr>
          <p:cNvPr id="13" name="Group 12">
            <a:extLst>
              <a:ext uri="{FF2B5EF4-FFF2-40B4-BE49-F238E27FC236}">
                <a16:creationId xmlns:a16="http://schemas.microsoft.com/office/drawing/2014/main" id="{BAF15C62-6E83-E62A-F344-4661FE495C2F}"/>
              </a:ext>
            </a:extLst>
          </p:cNvPr>
          <p:cNvGrpSpPr/>
          <p:nvPr/>
        </p:nvGrpSpPr>
        <p:grpSpPr>
          <a:xfrm>
            <a:off x="1333500" y="3707159"/>
            <a:ext cx="17183100" cy="812453"/>
            <a:chOff x="1333500" y="3365153"/>
            <a:chExt cx="17183100" cy="812453"/>
          </a:xfrm>
        </p:grpSpPr>
        <p:sp>
          <p:nvSpPr>
            <p:cNvPr id="6" name="Text 4"/>
            <p:cNvSpPr/>
            <p:nvPr/>
          </p:nvSpPr>
          <p:spPr>
            <a:xfrm>
              <a:off x="1333500" y="3365153"/>
              <a:ext cx="17183100" cy="352425"/>
            </a:xfrm>
            <a:prstGeom prst="rect">
              <a:avLst/>
            </a:prstGeom>
            <a:noFill/>
            <a:ln/>
          </p:spPr>
          <p:txBody>
            <a:bodyPr wrap="square" lIns="25400" tIns="25400" rIns="25400" bIns="25400" rtlCol="0" anchor="t">
              <a:normAutofit lnSpcReduction="10000"/>
            </a:bodyPr>
            <a:lstStyle/>
            <a:p>
              <a:pPr marL="0" indent="0" algn="l">
                <a:buNone/>
              </a:pPr>
              <a:r>
                <a:rPr lang="en-US" sz="2175" b="1" dirty="0">
                  <a:solidFill>
                    <a:srgbClr val="E0316D"/>
                  </a:solidFill>
                  <a:latin typeface="Arial" pitchFamily="34" charset="0"/>
                  <a:ea typeface="Arial" pitchFamily="34" charset="-122"/>
                  <a:cs typeface="Arial" pitchFamily="34" charset="-120"/>
                </a:rPr>
                <a:t>Q: How can donors give on the Day of Giving?</a:t>
              </a:r>
              <a:endParaRPr lang="en-US" sz="2175" dirty="0">
                <a:solidFill>
                  <a:srgbClr val="E0316D"/>
                </a:solidFill>
              </a:endParaRPr>
            </a:p>
          </p:txBody>
        </p:sp>
        <p:sp>
          <p:nvSpPr>
            <p:cNvPr id="7" name="Text 5"/>
            <p:cNvSpPr/>
            <p:nvPr/>
          </p:nvSpPr>
          <p:spPr>
            <a:xfrm>
              <a:off x="1333500" y="3755678"/>
              <a:ext cx="17183100" cy="421928"/>
            </a:xfrm>
            <a:prstGeom prst="rect">
              <a:avLst/>
            </a:prstGeom>
            <a:noFill/>
            <a:ln/>
          </p:spPr>
          <p:txBody>
            <a:bodyPr wrap="square" lIns="25400" tIns="25400" rIns="25400" bIns="25400" rtlCol="0" anchor="t">
              <a:normAutofit/>
            </a:bodyPr>
            <a:lstStyle/>
            <a:p>
              <a:pPr marL="0" indent="0" algn="l">
                <a:lnSpc>
                  <a:spcPct val="130000"/>
                </a:lnSpc>
                <a:buNone/>
              </a:pPr>
              <a:r>
                <a:rPr lang="en-US" sz="1950" dirty="0">
                  <a:solidFill>
                    <a:srgbClr val="5A5A5A"/>
                  </a:solidFill>
                  <a:latin typeface="Arial" pitchFamily="34" charset="0"/>
                  <a:ea typeface="Arial" pitchFamily="34" charset="-122"/>
                  <a:cs typeface="Arial" pitchFamily="34" charset="-120"/>
                </a:rPr>
                <a:t>A: Donors can give through the San Diego Gives online platform on or before Sept. 17.</a:t>
              </a:r>
              <a:endParaRPr lang="en-US" sz="1950" dirty="0"/>
            </a:p>
          </p:txBody>
        </p:sp>
      </p:grpSp>
      <p:grpSp>
        <p:nvGrpSpPr>
          <p:cNvPr id="14" name="Group 13">
            <a:extLst>
              <a:ext uri="{FF2B5EF4-FFF2-40B4-BE49-F238E27FC236}">
                <a16:creationId xmlns:a16="http://schemas.microsoft.com/office/drawing/2014/main" id="{C9C631E2-747B-7FBF-BF6F-A076E5D17A76}"/>
              </a:ext>
            </a:extLst>
          </p:cNvPr>
          <p:cNvGrpSpPr/>
          <p:nvPr/>
        </p:nvGrpSpPr>
        <p:grpSpPr>
          <a:xfrm>
            <a:off x="1333500" y="5143500"/>
            <a:ext cx="17183100" cy="1196280"/>
            <a:chOff x="1333500" y="4463355"/>
            <a:chExt cx="17183100" cy="1196280"/>
          </a:xfrm>
        </p:grpSpPr>
        <p:sp>
          <p:nvSpPr>
            <p:cNvPr id="8" name="Text 6"/>
            <p:cNvSpPr/>
            <p:nvPr/>
          </p:nvSpPr>
          <p:spPr>
            <a:xfrm>
              <a:off x="1333500" y="4463355"/>
              <a:ext cx="17183100" cy="352425"/>
            </a:xfrm>
            <a:prstGeom prst="rect">
              <a:avLst/>
            </a:prstGeom>
            <a:noFill/>
            <a:ln/>
          </p:spPr>
          <p:txBody>
            <a:bodyPr wrap="square" lIns="25400" tIns="25400" rIns="25400" bIns="25400" rtlCol="0" anchor="t">
              <a:normAutofit lnSpcReduction="10000"/>
            </a:bodyPr>
            <a:lstStyle/>
            <a:p>
              <a:pPr marL="0" indent="0" algn="l">
                <a:buNone/>
              </a:pPr>
              <a:r>
                <a:rPr lang="en-US" sz="2175" b="1" dirty="0">
                  <a:solidFill>
                    <a:srgbClr val="E0316D"/>
                  </a:solidFill>
                  <a:latin typeface="Arial" pitchFamily="34" charset="0"/>
                  <a:ea typeface="Arial" pitchFamily="34" charset="-122"/>
                  <a:cs typeface="Arial" pitchFamily="34" charset="-120"/>
                </a:rPr>
                <a:t>Q: Is San Diego Gives just one day?</a:t>
              </a:r>
              <a:endParaRPr lang="en-US" sz="2175" dirty="0">
                <a:solidFill>
                  <a:srgbClr val="E0316D"/>
                </a:solidFill>
              </a:endParaRPr>
            </a:p>
          </p:txBody>
        </p:sp>
        <p:sp>
          <p:nvSpPr>
            <p:cNvPr id="9" name="Text 7"/>
            <p:cNvSpPr/>
            <p:nvPr/>
          </p:nvSpPr>
          <p:spPr>
            <a:xfrm>
              <a:off x="1333500" y="4853880"/>
              <a:ext cx="16089630" cy="805755"/>
            </a:xfrm>
            <a:prstGeom prst="rect">
              <a:avLst/>
            </a:prstGeom>
            <a:noFill/>
            <a:ln/>
          </p:spPr>
          <p:txBody>
            <a:bodyPr wrap="square" lIns="25400" tIns="25400" rIns="25400" bIns="25400" rtlCol="0" anchor="t">
              <a:normAutofit/>
            </a:bodyPr>
            <a:lstStyle/>
            <a:p>
              <a:pPr marL="0" indent="0" algn="l">
                <a:lnSpc>
                  <a:spcPct val="130000"/>
                </a:lnSpc>
                <a:buNone/>
              </a:pPr>
              <a:r>
                <a:rPr lang="en-US" sz="1950" dirty="0">
                  <a:solidFill>
                    <a:srgbClr val="5A5A5A"/>
                  </a:solidFill>
                  <a:latin typeface="Arial" pitchFamily="34" charset="0"/>
                  <a:ea typeface="Arial" pitchFamily="34" charset="-122"/>
                  <a:cs typeface="Arial" pitchFamily="34" charset="-120"/>
                </a:rPr>
                <a:t>A: While the Day of Giving is just one day on Sept.17, the San Diego Gives campaign includes months of storytelling, education and engagement leading up to the big day.</a:t>
              </a:r>
              <a:endParaRPr lang="en-US" sz="1950" dirty="0"/>
            </a:p>
          </p:txBody>
        </p:sp>
      </p:grpSp>
      <p:pic>
        <p:nvPicPr>
          <p:cNvPr id="10" name="Image 0" descr="preencoded.png"/>
          <p:cNvPicPr>
            <a:picLocks noChangeAspect="1"/>
          </p:cNvPicPr>
          <p:nvPr/>
        </p:nvPicPr>
        <p:blipFill>
          <a:blip r:embed="rId3"/>
          <a:stretch>
            <a:fillRect/>
          </a:stretch>
        </p:blipFill>
        <p:spPr>
          <a:xfrm>
            <a:off x="1333500" y="9220200"/>
            <a:ext cx="2479774" cy="609600"/>
          </a:xfrm>
          <a:prstGeom prst="rect">
            <a:avLst/>
          </a:prstGeom>
        </p:spPr>
      </p:pic>
      <p:pic>
        <p:nvPicPr>
          <p:cNvPr id="11" name="Image 1" descr="preencoded.png"/>
          <p:cNvPicPr>
            <a:picLocks noChangeAspect="1"/>
          </p:cNvPicPr>
          <p:nvPr/>
        </p:nvPicPr>
        <p:blipFill>
          <a:blip r:embed="rId4"/>
          <a:stretch>
            <a:fillRect/>
          </a:stretch>
        </p:blipFill>
        <p:spPr>
          <a:xfrm>
            <a:off x="15354300" y="9182100"/>
            <a:ext cx="1600200" cy="762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333500" y="3095625"/>
            <a:ext cx="17183100" cy="285750"/>
          </a:xfrm>
          <a:prstGeom prst="rect">
            <a:avLst/>
          </a:prstGeom>
          <a:noFill/>
          <a:ln/>
        </p:spPr>
        <p:txBody>
          <a:bodyPr wrap="square" lIns="25400" tIns="25400" rIns="25400" bIns="25400" rtlCol="0" anchor="t">
            <a:normAutofit lnSpcReduction="10000"/>
          </a:bodyPr>
          <a:lstStyle/>
          <a:p>
            <a:pPr marL="0" indent="0" algn="l">
              <a:buNone/>
            </a:pPr>
            <a:r>
              <a:rPr lang="en-US" sz="1650" b="1" kern="0" spc="150" dirty="0">
                <a:solidFill>
                  <a:srgbClr val="4D6B34"/>
                </a:solidFill>
                <a:latin typeface="Arial" pitchFamily="34" charset="0"/>
                <a:ea typeface="Arial" pitchFamily="34" charset="-122"/>
                <a:cs typeface="Arial" pitchFamily="34" charset="-120"/>
              </a:rPr>
              <a:t>TALKING POINTS &amp; FAQS</a:t>
            </a:r>
            <a:endParaRPr lang="en-US" sz="1650" dirty="0"/>
          </a:p>
        </p:txBody>
      </p:sp>
      <p:sp>
        <p:nvSpPr>
          <p:cNvPr id="3" name="Text 1"/>
          <p:cNvSpPr/>
          <p:nvPr/>
        </p:nvSpPr>
        <p:spPr>
          <a:xfrm>
            <a:off x="1333500" y="3476625"/>
            <a:ext cx="17183100" cy="590550"/>
          </a:xfrm>
          <a:prstGeom prst="rect">
            <a:avLst/>
          </a:prstGeom>
          <a:noFill/>
          <a:ln/>
        </p:spPr>
        <p:txBody>
          <a:bodyPr wrap="square" lIns="25400" tIns="25400" rIns="25400" bIns="25400" rtlCol="0" anchor="t">
            <a:normAutofit lnSpcReduction="10000"/>
          </a:bodyPr>
          <a:lstStyle/>
          <a:p>
            <a:pPr marL="0" indent="0" algn="l">
              <a:buNone/>
            </a:pPr>
            <a:r>
              <a:rPr lang="en-US" sz="3750" b="1" dirty="0">
                <a:solidFill>
                  <a:srgbClr val="3A3A3A"/>
                </a:solidFill>
                <a:latin typeface="Arial" pitchFamily="34" charset="0"/>
                <a:ea typeface="Arial" pitchFamily="34" charset="-122"/>
                <a:cs typeface="Arial" pitchFamily="34" charset="-120"/>
              </a:rPr>
              <a:t>Campaign Readiness Checklist</a:t>
            </a:r>
            <a:endParaRPr lang="en-US" sz="3750" dirty="0"/>
          </a:p>
        </p:txBody>
      </p:sp>
      <p:sp>
        <p:nvSpPr>
          <p:cNvPr id="4" name="Shape 2"/>
          <p:cNvSpPr/>
          <p:nvPr/>
        </p:nvSpPr>
        <p:spPr>
          <a:xfrm>
            <a:off x="1333500" y="4505325"/>
            <a:ext cx="304800" cy="304800"/>
          </a:xfrm>
          <a:prstGeom prst="roundRect">
            <a:avLst>
              <a:gd name="adj" fmla="val 18750"/>
            </a:avLst>
          </a:prstGeom>
          <a:ln w="28575">
            <a:solidFill>
              <a:srgbClr val="4D6B34"/>
            </a:solidFill>
            <a:prstDash val="solid"/>
          </a:ln>
        </p:spPr>
        <p:txBody>
          <a:bodyPr/>
          <a:lstStyle/>
          <a:p>
            <a:endParaRPr lang="en-US"/>
          </a:p>
        </p:txBody>
      </p:sp>
      <p:sp>
        <p:nvSpPr>
          <p:cNvPr id="5" name="Text 3"/>
          <p:cNvSpPr/>
          <p:nvPr/>
        </p:nvSpPr>
        <p:spPr>
          <a:xfrm>
            <a:off x="1828800" y="4486275"/>
            <a:ext cx="7540052" cy="381000"/>
          </a:xfrm>
          <a:prstGeom prst="rect">
            <a:avLst/>
          </a:prstGeom>
          <a:noFill/>
          <a:ln/>
        </p:spPr>
        <p:txBody>
          <a:bodyPr wrap="square" lIns="25400" tIns="25400" rIns="25400" bIns="25400" rtlCol="0" anchor="t">
            <a:normAutofit lnSpcReduction="10000"/>
          </a:bodyPr>
          <a:lstStyle/>
          <a:p>
            <a:pPr marL="0" indent="0" algn="l">
              <a:buNone/>
            </a:pPr>
            <a:r>
              <a:rPr lang="en-US" sz="2250" dirty="0">
                <a:solidFill>
                  <a:srgbClr val="3A3A3A"/>
                </a:solidFill>
                <a:latin typeface="Arial" pitchFamily="34" charset="0"/>
                <a:ea typeface="Arial" pitchFamily="34" charset="-122"/>
                <a:cs typeface="Arial" pitchFamily="34" charset="-120"/>
              </a:rPr>
              <a:t>Do you have a dedicated San Diego Gives webpage?</a:t>
            </a:r>
            <a:endParaRPr lang="en-US" sz="2250" dirty="0"/>
          </a:p>
        </p:txBody>
      </p:sp>
      <p:sp>
        <p:nvSpPr>
          <p:cNvPr id="6" name="Shape 4"/>
          <p:cNvSpPr/>
          <p:nvPr/>
        </p:nvSpPr>
        <p:spPr>
          <a:xfrm>
            <a:off x="1333500" y="5095875"/>
            <a:ext cx="304800" cy="304800"/>
          </a:xfrm>
          <a:prstGeom prst="roundRect">
            <a:avLst>
              <a:gd name="adj" fmla="val 18750"/>
            </a:avLst>
          </a:prstGeom>
          <a:ln w="28575">
            <a:solidFill>
              <a:srgbClr val="C3D92E"/>
            </a:solidFill>
            <a:prstDash val="solid"/>
          </a:ln>
        </p:spPr>
        <p:txBody>
          <a:bodyPr/>
          <a:lstStyle/>
          <a:p>
            <a:endParaRPr lang="en-US"/>
          </a:p>
        </p:txBody>
      </p:sp>
      <p:sp>
        <p:nvSpPr>
          <p:cNvPr id="7" name="Text 5"/>
          <p:cNvSpPr/>
          <p:nvPr/>
        </p:nvSpPr>
        <p:spPr>
          <a:xfrm>
            <a:off x="1828800" y="5076825"/>
            <a:ext cx="4441478" cy="381000"/>
          </a:xfrm>
          <a:prstGeom prst="rect">
            <a:avLst/>
          </a:prstGeom>
          <a:noFill/>
          <a:ln/>
        </p:spPr>
        <p:txBody>
          <a:bodyPr wrap="square" lIns="25400" tIns="25400" rIns="25400" bIns="25400" rtlCol="0" anchor="t">
            <a:normAutofit lnSpcReduction="10000"/>
          </a:bodyPr>
          <a:lstStyle/>
          <a:p>
            <a:pPr marL="0" indent="0" algn="l">
              <a:buNone/>
            </a:pPr>
            <a:r>
              <a:rPr lang="en-US" sz="2250" dirty="0">
                <a:solidFill>
                  <a:srgbClr val="3A3A3A"/>
                </a:solidFill>
                <a:latin typeface="Arial" pitchFamily="34" charset="0"/>
                <a:ea typeface="Arial" pitchFamily="34" charset="-122"/>
                <a:cs typeface="Arial" pitchFamily="34" charset="-120"/>
              </a:rPr>
              <a:t>Matching gift partner secured?</a:t>
            </a:r>
            <a:endParaRPr lang="en-US" sz="2250" dirty="0"/>
          </a:p>
        </p:txBody>
      </p:sp>
      <p:sp>
        <p:nvSpPr>
          <p:cNvPr id="8" name="Shape 6"/>
          <p:cNvSpPr/>
          <p:nvPr/>
        </p:nvSpPr>
        <p:spPr>
          <a:xfrm>
            <a:off x="1333500" y="5686425"/>
            <a:ext cx="304800" cy="304800"/>
          </a:xfrm>
          <a:prstGeom prst="roundRect">
            <a:avLst>
              <a:gd name="adj" fmla="val 18750"/>
            </a:avLst>
          </a:prstGeom>
          <a:ln w="28575">
            <a:solidFill>
              <a:srgbClr val="E0316D"/>
            </a:solidFill>
            <a:prstDash val="solid"/>
          </a:ln>
        </p:spPr>
        <p:txBody>
          <a:bodyPr/>
          <a:lstStyle/>
          <a:p>
            <a:endParaRPr lang="en-US"/>
          </a:p>
        </p:txBody>
      </p:sp>
      <p:sp>
        <p:nvSpPr>
          <p:cNvPr id="9" name="Text 7"/>
          <p:cNvSpPr/>
          <p:nvPr/>
        </p:nvSpPr>
        <p:spPr>
          <a:xfrm>
            <a:off x="1828800" y="5667375"/>
            <a:ext cx="4684752" cy="381000"/>
          </a:xfrm>
          <a:prstGeom prst="rect">
            <a:avLst/>
          </a:prstGeom>
          <a:noFill/>
          <a:ln/>
        </p:spPr>
        <p:txBody>
          <a:bodyPr wrap="square" lIns="25400" tIns="25400" rIns="25400" bIns="25400" rtlCol="0" anchor="t">
            <a:normAutofit lnSpcReduction="10000"/>
          </a:bodyPr>
          <a:lstStyle/>
          <a:p>
            <a:pPr marL="0" indent="0" algn="l">
              <a:buNone/>
            </a:pPr>
            <a:r>
              <a:rPr lang="en-US" sz="2250" dirty="0">
                <a:solidFill>
                  <a:srgbClr val="3A3A3A"/>
                </a:solidFill>
                <a:latin typeface="Arial" pitchFamily="34" charset="0"/>
                <a:ea typeface="Arial" pitchFamily="34" charset="-122"/>
                <a:cs typeface="Arial" pitchFamily="34" charset="-120"/>
              </a:rPr>
              <a:t>Staff/board briefed and ready?</a:t>
            </a:r>
            <a:endParaRPr lang="en-US" sz="2250" dirty="0"/>
          </a:p>
        </p:txBody>
      </p:sp>
      <p:sp>
        <p:nvSpPr>
          <p:cNvPr id="10" name="Shape 8"/>
          <p:cNvSpPr/>
          <p:nvPr/>
        </p:nvSpPr>
        <p:spPr>
          <a:xfrm>
            <a:off x="1333500" y="6276975"/>
            <a:ext cx="304800" cy="304800"/>
          </a:xfrm>
          <a:prstGeom prst="roundRect">
            <a:avLst>
              <a:gd name="adj" fmla="val 18750"/>
            </a:avLst>
          </a:prstGeom>
          <a:ln w="28575">
            <a:solidFill>
              <a:srgbClr val="17A9A4"/>
            </a:solidFill>
            <a:prstDash val="solid"/>
          </a:ln>
        </p:spPr>
        <p:txBody>
          <a:bodyPr/>
          <a:lstStyle/>
          <a:p>
            <a:endParaRPr lang="en-US"/>
          </a:p>
        </p:txBody>
      </p:sp>
      <p:sp>
        <p:nvSpPr>
          <p:cNvPr id="11" name="Text 9"/>
          <p:cNvSpPr/>
          <p:nvPr/>
        </p:nvSpPr>
        <p:spPr>
          <a:xfrm>
            <a:off x="1828800" y="6257925"/>
            <a:ext cx="5199296" cy="381000"/>
          </a:xfrm>
          <a:prstGeom prst="rect">
            <a:avLst/>
          </a:prstGeom>
          <a:noFill/>
          <a:ln/>
        </p:spPr>
        <p:txBody>
          <a:bodyPr wrap="square" lIns="25400" tIns="25400" rIns="25400" bIns="25400" rtlCol="0" anchor="t">
            <a:normAutofit lnSpcReduction="10000"/>
          </a:bodyPr>
          <a:lstStyle/>
          <a:p>
            <a:pPr marL="0" indent="0" algn="l">
              <a:buNone/>
            </a:pPr>
            <a:r>
              <a:rPr lang="en-US" sz="2250" dirty="0">
                <a:solidFill>
                  <a:srgbClr val="3A3A3A"/>
                </a:solidFill>
                <a:latin typeface="Arial" pitchFamily="34" charset="0"/>
                <a:ea typeface="Arial" pitchFamily="34" charset="-122"/>
                <a:cs typeface="Arial" pitchFamily="34" charset="-120"/>
              </a:rPr>
              <a:t>Content scheduled through Sept. 17?</a:t>
            </a:r>
            <a:endParaRPr lang="en-US" sz="2250" dirty="0"/>
          </a:p>
        </p:txBody>
      </p:sp>
      <p:sp>
        <p:nvSpPr>
          <p:cNvPr id="12" name="Shape 10"/>
          <p:cNvSpPr/>
          <p:nvPr/>
        </p:nvSpPr>
        <p:spPr>
          <a:xfrm>
            <a:off x="1333500" y="6867525"/>
            <a:ext cx="304800" cy="304800"/>
          </a:xfrm>
          <a:prstGeom prst="roundRect">
            <a:avLst>
              <a:gd name="adj" fmla="val 18750"/>
            </a:avLst>
          </a:prstGeom>
          <a:ln w="28575">
            <a:solidFill>
              <a:srgbClr val="4D6B34"/>
            </a:solidFill>
            <a:prstDash val="solid"/>
          </a:ln>
        </p:spPr>
        <p:txBody>
          <a:bodyPr/>
          <a:lstStyle/>
          <a:p>
            <a:endParaRPr lang="en-US"/>
          </a:p>
        </p:txBody>
      </p:sp>
      <p:sp>
        <p:nvSpPr>
          <p:cNvPr id="13" name="Text 11"/>
          <p:cNvSpPr/>
          <p:nvPr/>
        </p:nvSpPr>
        <p:spPr>
          <a:xfrm>
            <a:off x="1828800" y="6848475"/>
            <a:ext cx="3571518" cy="381000"/>
          </a:xfrm>
          <a:prstGeom prst="rect">
            <a:avLst/>
          </a:prstGeom>
          <a:noFill/>
          <a:ln/>
        </p:spPr>
        <p:txBody>
          <a:bodyPr wrap="square" lIns="25400" tIns="25400" rIns="25400" bIns="25400" rtlCol="0" anchor="t">
            <a:normAutofit lnSpcReduction="10000"/>
          </a:bodyPr>
          <a:lstStyle/>
          <a:p>
            <a:pPr marL="0" indent="0" algn="l">
              <a:buNone/>
            </a:pPr>
            <a:r>
              <a:rPr lang="en-US" sz="2250" dirty="0">
                <a:solidFill>
                  <a:srgbClr val="3A3A3A"/>
                </a:solidFill>
                <a:latin typeface="Arial" pitchFamily="34" charset="0"/>
                <a:ea typeface="Arial" pitchFamily="34" charset="-122"/>
                <a:cs typeface="Arial" pitchFamily="34" charset="-120"/>
              </a:rPr>
              <a:t>Thank-you plan in place?</a:t>
            </a:r>
            <a:endParaRPr lang="en-US" sz="2250" dirty="0"/>
          </a:p>
        </p:txBody>
      </p:sp>
      <p:pic>
        <p:nvPicPr>
          <p:cNvPr id="14" name="Image 0" descr="preencoded.png"/>
          <p:cNvPicPr>
            <a:picLocks noChangeAspect="1"/>
          </p:cNvPicPr>
          <p:nvPr/>
        </p:nvPicPr>
        <p:blipFill>
          <a:blip r:embed="rId3"/>
          <a:stretch>
            <a:fillRect/>
          </a:stretch>
        </p:blipFill>
        <p:spPr>
          <a:xfrm>
            <a:off x="1333500" y="9220200"/>
            <a:ext cx="2479774" cy="609600"/>
          </a:xfrm>
          <a:prstGeom prst="rect">
            <a:avLst/>
          </a:prstGeom>
        </p:spPr>
      </p:pic>
      <p:pic>
        <p:nvPicPr>
          <p:cNvPr id="15" name="Image 1" descr="preencoded.png"/>
          <p:cNvPicPr>
            <a:picLocks noChangeAspect="1"/>
          </p:cNvPicPr>
          <p:nvPr/>
        </p:nvPicPr>
        <p:blipFill>
          <a:blip r:embed="rId4"/>
          <a:stretch>
            <a:fillRect/>
          </a:stretch>
        </p:blipFill>
        <p:spPr>
          <a:xfrm>
            <a:off x="15354300" y="9182100"/>
            <a:ext cx="1600200" cy="762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333500" y="914400"/>
            <a:ext cx="17183100" cy="285750"/>
          </a:xfrm>
          <a:prstGeom prst="rect">
            <a:avLst/>
          </a:prstGeom>
          <a:noFill/>
          <a:ln/>
        </p:spPr>
        <p:txBody>
          <a:bodyPr wrap="square" lIns="25400" tIns="25400" rIns="25400" bIns="25400" rtlCol="0" anchor="t">
            <a:normAutofit lnSpcReduction="10000"/>
          </a:bodyPr>
          <a:lstStyle/>
          <a:p>
            <a:pPr marL="0" indent="0" algn="l">
              <a:buNone/>
            </a:pPr>
            <a:r>
              <a:rPr lang="en-US" sz="1650" b="1" kern="0" spc="150" dirty="0">
                <a:solidFill>
                  <a:srgbClr val="4D6B34"/>
                </a:solidFill>
                <a:latin typeface="Arial" pitchFamily="34" charset="0"/>
                <a:ea typeface="Arial" pitchFamily="34" charset="-122"/>
                <a:cs typeface="Arial" pitchFamily="34" charset="-120"/>
              </a:rPr>
              <a:t>PR &amp; MEDIA GUIDELINES</a:t>
            </a:r>
            <a:endParaRPr lang="en-US" sz="1650" dirty="0"/>
          </a:p>
        </p:txBody>
      </p:sp>
      <p:sp>
        <p:nvSpPr>
          <p:cNvPr id="3" name="Text 1"/>
          <p:cNvSpPr/>
          <p:nvPr/>
        </p:nvSpPr>
        <p:spPr>
          <a:xfrm>
            <a:off x="1333500" y="1295400"/>
            <a:ext cx="17183100" cy="590550"/>
          </a:xfrm>
          <a:prstGeom prst="rect">
            <a:avLst/>
          </a:prstGeom>
          <a:noFill/>
          <a:ln/>
        </p:spPr>
        <p:txBody>
          <a:bodyPr wrap="square" lIns="25400" tIns="25400" rIns="25400" bIns="25400" rtlCol="0" anchor="t">
            <a:normAutofit lnSpcReduction="10000"/>
          </a:bodyPr>
          <a:lstStyle/>
          <a:p>
            <a:pPr marL="0" indent="0" algn="l">
              <a:buNone/>
            </a:pPr>
            <a:r>
              <a:rPr lang="en-US" sz="3750" b="1" dirty="0">
                <a:solidFill>
                  <a:srgbClr val="3A3A3A"/>
                </a:solidFill>
                <a:latin typeface="Arial" pitchFamily="34" charset="0"/>
                <a:ea typeface="Arial" pitchFamily="34" charset="-122"/>
                <a:cs typeface="Arial" pitchFamily="34" charset="-120"/>
              </a:rPr>
              <a:t>Key Campaign Dates &amp; Timeline</a:t>
            </a:r>
            <a:endParaRPr lang="en-US" sz="3750" dirty="0"/>
          </a:p>
        </p:txBody>
      </p:sp>
      <p:grpSp>
        <p:nvGrpSpPr>
          <p:cNvPr id="19" name="Group 18">
            <a:extLst>
              <a:ext uri="{FF2B5EF4-FFF2-40B4-BE49-F238E27FC236}">
                <a16:creationId xmlns:a16="http://schemas.microsoft.com/office/drawing/2014/main" id="{78FC2B0D-A491-3A7B-9BA2-FFFE7E87A0D0}"/>
              </a:ext>
            </a:extLst>
          </p:cNvPr>
          <p:cNvGrpSpPr/>
          <p:nvPr/>
        </p:nvGrpSpPr>
        <p:grpSpPr>
          <a:xfrm>
            <a:off x="1333500" y="2926555"/>
            <a:ext cx="11297979" cy="352425"/>
            <a:chOff x="1333500" y="2543175"/>
            <a:chExt cx="11297979" cy="352425"/>
          </a:xfrm>
        </p:grpSpPr>
        <p:sp>
          <p:nvSpPr>
            <p:cNvPr id="6" name="Text 4"/>
            <p:cNvSpPr/>
            <p:nvPr/>
          </p:nvSpPr>
          <p:spPr>
            <a:xfrm>
              <a:off x="1333500" y="2562225"/>
              <a:ext cx="2305050" cy="333375"/>
            </a:xfrm>
            <a:prstGeom prst="rect">
              <a:avLst/>
            </a:prstGeom>
            <a:noFill/>
            <a:ln/>
          </p:spPr>
          <p:txBody>
            <a:bodyPr wrap="square" lIns="25400" tIns="25400" rIns="25400" bIns="25400" rtlCol="0" anchor="t">
              <a:normAutofit lnSpcReduction="10000"/>
            </a:bodyPr>
            <a:lstStyle/>
            <a:p>
              <a:pPr marL="0" indent="0" algn="l">
                <a:buNone/>
              </a:pPr>
              <a:r>
                <a:rPr lang="en-US" sz="2025" b="1" dirty="0">
                  <a:solidFill>
                    <a:srgbClr val="C3D92E"/>
                  </a:solidFill>
                  <a:latin typeface="Arial" pitchFamily="34" charset="0"/>
                  <a:ea typeface="Arial" pitchFamily="34" charset="-122"/>
                  <a:cs typeface="Arial" pitchFamily="34" charset="-120"/>
                </a:rPr>
                <a:t>August 1</a:t>
              </a:r>
              <a:endParaRPr lang="en-US" sz="2025" dirty="0"/>
            </a:p>
          </p:txBody>
        </p:sp>
        <p:sp>
          <p:nvSpPr>
            <p:cNvPr id="7" name="Text 5"/>
            <p:cNvSpPr/>
            <p:nvPr/>
          </p:nvSpPr>
          <p:spPr>
            <a:xfrm>
              <a:off x="3950533" y="2543175"/>
              <a:ext cx="8680946" cy="352425"/>
            </a:xfrm>
            <a:prstGeom prst="rect">
              <a:avLst/>
            </a:prstGeom>
            <a:noFill/>
            <a:ln/>
          </p:spPr>
          <p:txBody>
            <a:bodyPr wrap="square" lIns="25400" tIns="25400" rIns="25400" bIns="25400" rtlCol="0" anchor="t">
              <a:normAutofit lnSpcReduction="10000"/>
            </a:bodyPr>
            <a:lstStyle/>
            <a:p>
              <a:pPr marL="0" indent="0" algn="l">
                <a:buNone/>
              </a:pPr>
              <a:r>
                <a:rPr lang="en-US" sz="2100" dirty="0">
                  <a:solidFill>
                    <a:srgbClr val="5A5A5A"/>
                  </a:solidFill>
                  <a:latin typeface="Arial" pitchFamily="34" charset="0"/>
                  <a:ea typeface="Arial" pitchFamily="34" charset="-122"/>
                  <a:cs typeface="Arial" pitchFamily="34" charset="-120"/>
                </a:rPr>
                <a:t>Start pre-launch promotion and early outreach to donors and sponsors</a:t>
              </a:r>
              <a:endParaRPr lang="en-US" sz="2100" dirty="0"/>
            </a:p>
          </p:txBody>
        </p:sp>
      </p:grpSp>
      <p:grpSp>
        <p:nvGrpSpPr>
          <p:cNvPr id="20" name="Group 19">
            <a:extLst>
              <a:ext uri="{FF2B5EF4-FFF2-40B4-BE49-F238E27FC236}">
                <a16:creationId xmlns:a16="http://schemas.microsoft.com/office/drawing/2014/main" id="{7CAB926B-E7DB-5257-507D-F1DF49EC2687}"/>
              </a:ext>
            </a:extLst>
          </p:cNvPr>
          <p:cNvGrpSpPr/>
          <p:nvPr/>
        </p:nvGrpSpPr>
        <p:grpSpPr>
          <a:xfrm>
            <a:off x="1333500" y="3500436"/>
            <a:ext cx="5526176" cy="352425"/>
            <a:chOff x="1333500" y="3105150"/>
            <a:chExt cx="5526176" cy="352425"/>
          </a:xfrm>
        </p:grpSpPr>
        <p:sp>
          <p:nvSpPr>
            <p:cNvPr id="8" name="Text 6"/>
            <p:cNvSpPr/>
            <p:nvPr/>
          </p:nvSpPr>
          <p:spPr>
            <a:xfrm>
              <a:off x="1333500" y="3124200"/>
              <a:ext cx="2305050" cy="333375"/>
            </a:xfrm>
            <a:prstGeom prst="rect">
              <a:avLst/>
            </a:prstGeom>
            <a:noFill/>
            <a:ln/>
          </p:spPr>
          <p:txBody>
            <a:bodyPr wrap="square" lIns="25400" tIns="25400" rIns="25400" bIns="25400" rtlCol="0" anchor="t">
              <a:normAutofit lnSpcReduction="10000"/>
            </a:bodyPr>
            <a:lstStyle/>
            <a:p>
              <a:pPr marL="0" indent="0" algn="l">
                <a:buNone/>
              </a:pPr>
              <a:r>
                <a:rPr lang="en-US" sz="2025" b="1" dirty="0">
                  <a:solidFill>
                    <a:srgbClr val="E0316D"/>
                  </a:solidFill>
                  <a:latin typeface="Arial" pitchFamily="34" charset="0"/>
                  <a:ea typeface="Arial" pitchFamily="34" charset="-122"/>
                  <a:cs typeface="Arial" pitchFamily="34" charset="-120"/>
                </a:rPr>
                <a:t>August 28</a:t>
              </a:r>
              <a:endParaRPr lang="en-US" sz="2025" dirty="0"/>
            </a:p>
          </p:txBody>
        </p:sp>
        <p:sp>
          <p:nvSpPr>
            <p:cNvPr id="9" name="Text 7"/>
            <p:cNvSpPr/>
            <p:nvPr/>
          </p:nvSpPr>
          <p:spPr>
            <a:xfrm>
              <a:off x="3950533" y="3105150"/>
              <a:ext cx="2909143" cy="352425"/>
            </a:xfrm>
            <a:prstGeom prst="rect">
              <a:avLst/>
            </a:prstGeom>
            <a:noFill/>
            <a:ln/>
          </p:spPr>
          <p:txBody>
            <a:bodyPr wrap="square" lIns="25400" tIns="25400" rIns="25400" bIns="25400" rtlCol="0" anchor="t">
              <a:normAutofit lnSpcReduction="10000"/>
            </a:bodyPr>
            <a:lstStyle/>
            <a:p>
              <a:pPr marL="0" indent="0" algn="l">
                <a:buNone/>
              </a:pPr>
              <a:r>
                <a:rPr lang="en-US" sz="2100" dirty="0">
                  <a:solidFill>
                    <a:srgbClr val="5A5A5A"/>
                  </a:solidFill>
                  <a:latin typeface="Arial" pitchFamily="34" charset="0"/>
                  <a:ea typeface="Arial" pitchFamily="34" charset="-122"/>
                  <a:cs typeface="Arial" pitchFamily="34" charset="-120"/>
                </a:rPr>
                <a:t>Full campaign kickoff</a:t>
              </a:r>
              <a:endParaRPr lang="en-US" sz="2100" dirty="0"/>
            </a:p>
          </p:txBody>
        </p:sp>
      </p:grpSp>
      <p:grpSp>
        <p:nvGrpSpPr>
          <p:cNvPr id="21" name="Group 20">
            <a:extLst>
              <a:ext uri="{FF2B5EF4-FFF2-40B4-BE49-F238E27FC236}">
                <a16:creationId xmlns:a16="http://schemas.microsoft.com/office/drawing/2014/main" id="{5095BDDB-555F-7FD6-0371-FC7F2D75F854}"/>
              </a:ext>
            </a:extLst>
          </p:cNvPr>
          <p:cNvGrpSpPr/>
          <p:nvPr/>
        </p:nvGrpSpPr>
        <p:grpSpPr>
          <a:xfrm>
            <a:off x="1333500" y="4095749"/>
            <a:ext cx="6772180" cy="352425"/>
            <a:chOff x="1333500" y="3667125"/>
            <a:chExt cx="6772180" cy="352425"/>
          </a:xfrm>
        </p:grpSpPr>
        <p:sp>
          <p:nvSpPr>
            <p:cNvPr id="10" name="Text 8"/>
            <p:cNvSpPr/>
            <p:nvPr/>
          </p:nvSpPr>
          <p:spPr>
            <a:xfrm>
              <a:off x="1333500" y="3686175"/>
              <a:ext cx="2305050" cy="333375"/>
            </a:xfrm>
            <a:prstGeom prst="rect">
              <a:avLst/>
            </a:prstGeom>
            <a:noFill/>
            <a:ln/>
          </p:spPr>
          <p:txBody>
            <a:bodyPr wrap="square" lIns="25400" tIns="25400" rIns="25400" bIns="25400" rtlCol="0" anchor="t">
              <a:normAutofit lnSpcReduction="10000"/>
            </a:bodyPr>
            <a:lstStyle/>
            <a:p>
              <a:pPr marL="0" indent="0" algn="l">
                <a:buNone/>
              </a:pPr>
              <a:r>
                <a:rPr lang="en-US" sz="2025" b="1" dirty="0">
                  <a:solidFill>
                    <a:srgbClr val="17A9A4"/>
                  </a:solidFill>
                  <a:latin typeface="Arial" pitchFamily="34" charset="0"/>
                  <a:ea typeface="Arial" pitchFamily="34" charset="-122"/>
                  <a:cs typeface="Arial" pitchFamily="34" charset="-120"/>
                </a:rPr>
                <a:t>September 14</a:t>
              </a:r>
              <a:endParaRPr lang="en-US" sz="2025" dirty="0"/>
            </a:p>
          </p:txBody>
        </p:sp>
        <p:sp>
          <p:nvSpPr>
            <p:cNvPr id="11" name="Text 9"/>
            <p:cNvSpPr/>
            <p:nvPr/>
          </p:nvSpPr>
          <p:spPr>
            <a:xfrm>
              <a:off x="3950533" y="3667125"/>
              <a:ext cx="4155147" cy="352425"/>
            </a:xfrm>
            <a:prstGeom prst="rect">
              <a:avLst/>
            </a:prstGeom>
            <a:noFill/>
            <a:ln/>
          </p:spPr>
          <p:txBody>
            <a:bodyPr wrap="square" lIns="25400" tIns="25400" rIns="25400" bIns="25400" rtlCol="0" anchor="t">
              <a:normAutofit lnSpcReduction="10000"/>
            </a:bodyPr>
            <a:lstStyle/>
            <a:p>
              <a:pPr marL="0" indent="0" algn="l">
                <a:buNone/>
              </a:pPr>
              <a:r>
                <a:rPr lang="en-US" sz="2100" dirty="0">
                  <a:solidFill>
                    <a:srgbClr val="5A5A5A"/>
                  </a:solidFill>
                  <a:latin typeface="Arial" pitchFamily="34" charset="0"/>
                  <a:ea typeface="Arial" pitchFamily="34" charset="-122"/>
                  <a:cs typeface="Arial" pitchFamily="34" charset="-120"/>
                </a:rPr>
                <a:t>External media outreach cutoff</a:t>
              </a:r>
              <a:endParaRPr lang="en-US" sz="2100" dirty="0"/>
            </a:p>
          </p:txBody>
        </p:sp>
      </p:grpSp>
      <p:grpSp>
        <p:nvGrpSpPr>
          <p:cNvPr id="22" name="Group 21">
            <a:extLst>
              <a:ext uri="{FF2B5EF4-FFF2-40B4-BE49-F238E27FC236}">
                <a16:creationId xmlns:a16="http://schemas.microsoft.com/office/drawing/2014/main" id="{44C11F7F-D7C2-4BF8-32D7-69870C2BA917}"/>
              </a:ext>
            </a:extLst>
          </p:cNvPr>
          <p:cNvGrpSpPr/>
          <p:nvPr/>
        </p:nvGrpSpPr>
        <p:grpSpPr>
          <a:xfrm>
            <a:off x="1333500" y="4672012"/>
            <a:ext cx="6573926" cy="352425"/>
            <a:chOff x="1333500" y="4229100"/>
            <a:chExt cx="6573926" cy="352425"/>
          </a:xfrm>
        </p:grpSpPr>
        <p:sp>
          <p:nvSpPr>
            <p:cNvPr id="12" name="Text 10"/>
            <p:cNvSpPr/>
            <p:nvPr/>
          </p:nvSpPr>
          <p:spPr>
            <a:xfrm>
              <a:off x="1333500" y="4248150"/>
              <a:ext cx="2305050" cy="333375"/>
            </a:xfrm>
            <a:prstGeom prst="rect">
              <a:avLst/>
            </a:prstGeom>
            <a:noFill/>
            <a:ln/>
          </p:spPr>
          <p:txBody>
            <a:bodyPr wrap="square" lIns="25400" tIns="25400" rIns="25400" bIns="25400" rtlCol="0" anchor="t">
              <a:normAutofit lnSpcReduction="10000"/>
            </a:bodyPr>
            <a:lstStyle/>
            <a:p>
              <a:pPr marL="0" indent="0" algn="l">
                <a:buNone/>
              </a:pPr>
              <a:r>
                <a:rPr lang="en-US" sz="2025" b="1" dirty="0">
                  <a:solidFill>
                    <a:srgbClr val="4D6B34"/>
                  </a:solidFill>
                  <a:latin typeface="Arial" pitchFamily="34" charset="0"/>
                  <a:ea typeface="Arial" pitchFamily="34" charset="-122"/>
                  <a:cs typeface="Arial" pitchFamily="34" charset="-120"/>
                </a:rPr>
                <a:t>September 17</a:t>
              </a:r>
              <a:endParaRPr lang="en-US" sz="2025" dirty="0"/>
            </a:p>
          </p:txBody>
        </p:sp>
        <p:sp>
          <p:nvSpPr>
            <p:cNvPr id="13" name="Text 11"/>
            <p:cNvSpPr/>
            <p:nvPr/>
          </p:nvSpPr>
          <p:spPr>
            <a:xfrm>
              <a:off x="3950533" y="4229100"/>
              <a:ext cx="3956893" cy="352425"/>
            </a:xfrm>
            <a:prstGeom prst="rect">
              <a:avLst/>
            </a:prstGeom>
            <a:noFill/>
            <a:ln/>
          </p:spPr>
          <p:txBody>
            <a:bodyPr wrap="square" lIns="25400" tIns="25400" rIns="25400" bIns="25400" rtlCol="0" anchor="t">
              <a:normAutofit lnSpcReduction="10000"/>
            </a:bodyPr>
            <a:lstStyle/>
            <a:p>
              <a:pPr marL="0" indent="0" algn="l">
                <a:buNone/>
              </a:pPr>
              <a:r>
                <a:rPr lang="en-US" sz="2100" b="1" dirty="0">
                  <a:solidFill>
                    <a:srgbClr val="5A5A5A"/>
                  </a:solidFill>
                  <a:latin typeface="Arial" pitchFamily="34" charset="0"/>
                  <a:ea typeface="Arial" pitchFamily="34" charset="-122"/>
                  <a:cs typeface="Arial" pitchFamily="34" charset="-120"/>
                </a:rPr>
                <a:t>San Diego Gives Day of Giving</a:t>
              </a:r>
              <a:endParaRPr lang="en-US" sz="2100" b="1" dirty="0"/>
            </a:p>
          </p:txBody>
        </p:sp>
      </p:grpSp>
      <p:grpSp>
        <p:nvGrpSpPr>
          <p:cNvPr id="23" name="Group 22">
            <a:extLst>
              <a:ext uri="{FF2B5EF4-FFF2-40B4-BE49-F238E27FC236}">
                <a16:creationId xmlns:a16="http://schemas.microsoft.com/office/drawing/2014/main" id="{2F98E0B5-12E9-AA13-8DF2-D12E39360022}"/>
              </a:ext>
            </a:extLst>
          </p:cNvPr>
          <p:cNvGrpSpPr/>
          <p:nvPr/>
        </p:nvGrpSpPr>
        <p:grpSpPr>
          <a:xfrm>
            <a:off x="1333500" y="5248275"/>
            <a:ext cx="7475974" cy="352425"/>
            <a:chOff x="1333500" y="4791075"/>
            <a:chExt cx="7475974" cy="352425"/>
          </a:xfrm>
        </p:grpSpPr>
        <p:sp>
          <p:nvSpPr>
            <p:cNvPr id="14" name="Text 12"/>
            <p:cNvSpPr/>
            <p:nvPr/>
          </p:nvSpPr>
          <p:spPr>
            <a:xfrm>
              <a:off x="1333500" y="4810125"/>
              <a:ext cx="2305050" cy="333375"/>
            </a:xfrm>
            <a:prstGeom prst="rect">
              <a:avLst/>
            </a:prstGeom>
            <a:noFill/>
            <a:ln/>
          </p:spPr>
          <p:txBody>
            <a:bodyPr wrap="square" lIns="25400" tIns="25400" rIns="25400" bIns="25400" rtlCol="0" anchor="t">
              <a:normAutofit lnSpcReduction="10000"/>
            </a:bodyPr>
            <a:lstStyle/>
            <a:p>
              <a:pPr marL="0" indent="0" algn="l">
                <a:buNone/>
              </a:pPr>
              <a:r>
                <a:rPr lang="en-US" sz="2025" b="1" dirty="0">
                  <a:solidFill>
                    <a:srgbClr val="C3D92E"/>
                  </a:solidFill>
                  <a:latin typeface="Arial" pitchFamily="34" charset="0"/>
                  <a:ea typeface="Arial" pitchFamily="34" charset="-122"/>
                  <a:cs typeface="Arial" pitchFamily="34" charset="-120"/>
                </a:rPr>
                <a:t>September 18–22</a:t>
              </a:r>
              <a:endParaRPr lang="en-US" sz="2025" dirty="0"/>
            </a:p>
          </p:txBody>
        </p:sp>
        <p:sp>
          <p:nvSpPr>
            <p:cNvPr id="15" name="Text 13"/>
            <p:cNvSpPr/>
            <p:nvPr/>
          </p:nvSpPr>
          <p:spPr>
            <a:xfrm>
              <a:off x="3950533" y="4791075"/>
              <a:ext cx="4858941" cy="352425"/>
            </a:xfrm>
            <a:prstGeom prst="rect">
              <a:avLst/>
            </a:prstGeom>
            <a:noFill/>
            <a:ln/>
          </p:spPr>
          <p:txBody>
            <a:bodyPr wrap="square" lIns="25400" tIns="25400" rIns="25400" bIns="25400" rtlCol="0" anchor="t">
              <a:normAutofit lnSpcReduction="10000"/>
            </a:bodyPr>
            <a:lstStyle/>
            <a:p>
              <a:pPr marL="0" indent="0" algn="l">
                <a:buNone/>
              </a:pPr>
              <a:r>
                <a:rPr lang="en-US" sz="2100" dirty="0">
                  <a:solidFill>
                    <a:srgbClr val="5A5A5A"/>
                  </a:solidFill>
                  <a:latin typeface="Arial" pitchFamily="34" charset="0"/>
                  <a:ea typeface="Arial" pitchFamily="34" charset="-122"/>
                  <a:cs typeface="Arial" pitchFamily="34" charset="-120"/>
                </a:rPr>
                <a:t>Thank-you campaign and stewardship</a:t>
              </a:r>
              <a:endParaRPr lang="en-US" sz="2100" dirty="0"/>
            </a:p>
          </p:txBody>
        </p:sp>
      </p:grpSp>
      <p:pic>
        <p:nvPicPr>
          <p:cNvPr id="16" name="Image 0" descr="preencoded.png"/>
          <p:cNvPicPr>
            <a:picLocks noChangeAspect="1"/>
          </p:cNvPicPr>
          <p:nvPr/>
        </p:nvPicPr>
        <p:blipFill>
          <a:blip r:embed="rId3"/>
          <a:stretch>
            <a:fillRect/>
          </a:stretch>
        </p:blipFill>
        <p:spPr>
          <a:xfrm>
            <a:off x="1333500" y="9220200"/>
            <a:ext cx="2479774" cy="609600"/>
          </a:xfrm>
          <a:prstGeom prst="rect">
            <a:avLst/>
          </a:prstGeom>
        </p:spPr>
      </p:pic>
      <p:pic>
        <p:nvPicPr>
          <p:cNvPr id="17" name="Image 1" descr="preencoded.png"/>
          <p:cNvPicPr>
            <a:picLocks noChangeAspect="1"/>
          </p:cNvPicPr>
          <p:nvPr/>
        </p:nvPicPr>
        <p:blipFill>
          <a:blip r:embed="rId4"/>
          <a:stretch>
            <a:fillRect/>
          </a:stretch>
        </p:blipFill>
        <p:spPr>
          <a:xfrm>
            <a:off x="15354300" y="9182100"/>
            <a:ext cx="1600200" cy="7620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2">
    <p:bg>
      <p:bgPr>
        <a:solidFill>
          <a:srgbClr val="E0316D"/>
        </a:solidFill>
        <a:effectLst/>
      </p:bgPr>
    </p:bg>
    <p:spTree>
      <p:nvGrpSpPr>
        <p:cNvPr id="1" name=""/>
        <p:cNvGrpSpPr/>
        <p:nvPr/>
      </p:nvGrpSpPr>
      <p:grpSpPr>
        <a:xfrm>
          <a:off x="0" y="0"/>
          <a:ext cx="0" cy="0"/>
          <a:chOff x="0" y="0"/>
          <a:chExt cx="0" cy="0"/>
        </a:xfrm>
      </p:grpSpPr>
      <p:sp>
        <p:nvSpPr>
          <p:cNvPr id="3" name="Text 1"/>
          <p:cNvSpPr/>
          <p:nvPr/>
        </p:nvSpPr>
        <p:spPr>
          <a:xfrm>
            <a:off x="1524000" y="4629150"/>
            <a:ext cx="10301288" cy="1524000"/>
          </a:xfrm>
          <a:prstGeom prst="rect">
            <a:avLst/>
          </a:prstGeom>
          <a:noFill/>
          <a:ln/>
        </p:spPr>
        <p:txBody>
          <a:bodyPr wrap="square" lIns="25400" tIns="25400" rIns="25400" bIns="25400" rtlCol="0" anchor="t">
            <a:normAutofit lnSpcReduction="10000"/>
          </a:bodyPr>
          <a:lstStyle/>
          <a:p>
            <a:pPr marL="0" indent="0" algn="l">
              <a:buNone/>
            </a:pPr>
            <a:r>
              <a:rPr lang="en-US" sz="5100" b="1" dirty="0">
                <a:solidFill>
                  <a:srgbClr val="FFFFFF"/>
                </a:solidFill>
                <a:latin typeface="Arial" pitchFamily="34" charset="0"/>
                <a:ea typeface="Arial" pitchFamily="34" charset="-122"/>
                <a:cs typeface="Arial" pitchFamily="34" charset="-120"/>
              </a:rPr>
              <a:t>Donor Platforms &amp; Marketing Support</a:t>
            </a:r>
            <a:endParaRPr lang="en-US" sz="51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333500" y="914400"/>
            <a:ext cx="17183100" cy="285750"/>
          </a:xfrm>
          <a:prstGeom prst="rect">
            <a:avLst/>
          </a:prstGeom>
          <a:noFill/>
          <a:ln/>
        </p:spPr>
        <p:txBody>
          <a:bodyPr wrap="square" lIns="25400" tIns="25400" rIns="25400" bIns="25400" rtlCol="0" anchor="t">
            <a:normAutofit lnSpcReduction="10000"/>
          </a:bodyPr>
          <a:lstStyle/>
          <a:p>
            <a:pPr marL="0" indent="0" algn="l">
              <a:buNone/>
            </a:pPr>
            <a:r>
              <a:rPr lang="en-US" sz="1650" b="1" kern="0" spc="150" dirty="0">
                <a:solidFill>
                  <a:srgbClr val="E0316D"/>
                </a:solidFill>
                <a:latin typeface="Arial" pitchFamily="34" charset="0"/>
                <a:ea typeface="Arial" pitchFamily="34" charset="-122"/>
                <a:cs typeface="Arial" pitchFamily="34" charset="-120"/>
              </a:rPr>
              <a:t>DONOR PLATFORMS &amp; MARKETING SUPPORT</a:t>
            </a:r>
            <a:endParaRPr lang="en-US" sz="1650" dirty="0"/>
          </a:p>
        </p:txBody>
      </p:sp>
      <p:sp>
        <p:nvSpPr>
          <p:cNvPr id="3" name="Text 1"/>
          <p:cNvSpPr/>
          <p:nvPr/>
        </p:nvSpPr>
        <p:spPr>
          <a:xfrm>
            <a:off x="1333500" y="1295400"/>
            <a:ext cx="17183100" cy="590550"/>
          </a:xfrm>
          <a:prstGeom prst="rect">
            <a:avLst/>
          </a:prstGeom>
          <a:noFill/>
          <a:ln/>
        </p:spPr>
        <p:txBody>
          <a:bodyPr wrap="square" lIns="25400" tIns="25400" rIns="25400" bIns="25400" rtlCol="0" anchor="t">
            <a:normAutofit lnSpcReduction="10000"/>
          </a:bodyPr>
          <a:lstStyle/>
          <a:p>
            <a:pPr marL="0" indent="0" algn="l">
              <a:buNone/>
            </a:pPr>
            <a:r>
              <a:rPr lang="en-US" sz="3750" b="1" dirty="0">
                <a:solidFill>
                  <a:srgbClr val="3A3A3A"/>
                </a:solidFill>
                <a:latin typeface="Arial" pitchFamily="34" charset="0"/>
                <a:ea typeface="Arial" pitchFamily="34" charset="-122"/>
                <a:cs typeface="Arial" pitchFamily="34" charset="-120"/>
              </a:rPr>
              <a:t>Donor Platforms</a:t>
            </a:r>
            <a:endParaRPr lang="en-US" sz="3750" dirty="0"/>
          </a:p>
        </p:txBody>
      </p:sp>
      <p:sp>
        <p:nvSpPr>
          <p:cNvPr id="4" name="Text 2"/>
          <p:cNvSpPr/>
          <p:nvPr/>
        </p:nvSpPr>
        <p:spPr>
          <a:xfrm>
            <a:off x="1333500" y="2114550"/>
            <a:ext cx="14225588" cy="860822"/>
          </a:xfrm>
          <a:prstGeom prst="rect">
            <a:avLst/>
          </a:prstGeom>
          <a:noFill/>
          <a:ln/>
        </p:spPr>
        <p:txBody>
          <a:bodyPr wrap="square" lIns="25400" tIns="25400" rIns="25400" bIns="25400" rtlCol="0" anchor="t">
            <a:normAutofit lnSpcReduction="10000"/>
          </a:bodyPr>
          <a:lstStyle/>
          <a:p>
            <a:pPr marL="0" indent="0" algn="l">
              <a:lnSpc>
                <a:spcPct val="139355"/>
              </a:lnSpc>
              <a:buNone/>
            </a:pPr>
            <a:r>
              <a:rPr lang="en-US" sz="2025" dirty="0">
                <a:solidFill>
                  <a:srgbClr val="5A5A5A"/>
                </a:solidFill>
                <a:latin typeface="Arial" pitchFamily="34" charset="0"/>
                <a:ea typeface="Arial" pitchFamily="34" charset="-122"/>
                <a:cs typeface="Arial" pitchFamily="34" charset="-120"/>
              </a:rPr>
              <a:t>A donor platform provides a central, secure and user-friendly space for supporters to learn about your mission and make donations with ease. It allows you to:</a:t>
            </a:r>
            <a:endParaRPr lang="en-US" sz="2025" dirty="0"/>
          </a:p>
        </p:txBody>
      </p:sp>
      <p:sp>
        <p:nvSpPr>
          <p:cNvPr id="5" name="Text 3"/>
          <p:cNvSpPr/>
          <p:nvPr/>
        </p:nvSpPr>
        <p:spPr>
          <a:xfrm>
            <a:off x="1333500" y="3146822"/>
            <a:ext cx="214015" cy="333375"/>
          </a:xfrm>
          <a:prstGeom prst="rect">
            <a:avLst/>
          </a:prstGeom>
          <a:noFill/>
          <a:ln/>
        </p:spPr>
        <p:txBody>
          <a:bodyPr wrap="square" lIns="25400" tIns="25400" rIns="25400" bIns="25400" rtlCol="0" anchor="t">
            <a:normAutofit lnSpcReduction="10000"/>
          </a:bodyPr>
          <a:lstStyle/>
          <a:p>
            <a:pPr marL="0" indent="0" algn="l">
              <a:buNone/>
            </a:pPr>
            <a:r>
              <a:rPr lang="en-US" sz="1950" b="1" dirty="0">
                <a:solidFill>
                  <a:srgbClr val="E0316D"/>
                </a:solidFill>
                <a:latin typeface="Arial" pitchFamily="34" charset="0"/>
                <a:ea typeface="Arial" pitchFamily="34" charset="-122"/>
                <a:cs typeface="Arial" pitchFamily="34" charset="-120"/>
              </a:rPr>
              <a:t>–</a:t>
            </a:r>
            <a:endParaRPr lang="en-US" sz="1950" dirty="0"/>
          </a:p>
        </p:txBody>
      </p:sp>
      <p:sp>
        <p:nvSpPr>
          <p:cNvPr id="6" name="Text 4"/>
          <p:cNvSpPr/>
          <p:nvPr/>
        </p:nvSpPr>
        <p:spPr>
          <a:xfrm>
            <a:off x="1623715" y="3146822"/>
            <a:ext cx="3073673" cy="333375"/>
          </a:xfrm>
          <a:prstGeom prst="rect">
            <a:avLst/>
          </a:prstGeom>
          <a:noFill/>
          <a:ln/>
        </p:spPr>
        <p:txBody>
          <a:bodyPr wrap="square" lIns="25400" tIns="25400" rIns="25400" bIns="25400" rtlCol="0" anchor="t">
            <a:normAutofit lnSpcReduction="10000"/>
          </a:bodyPr>
          <a:lstStyle/>
          <a:p>
            <a:pPr marL="0" indent="0" algn="l">
              <a:buNone/>
            </a:pPr>
            <a:r>
              <a:rPr lang="en-US" sz="1950" dirty="0">
                <a:solidFill>
                  <a:srgbClr val="5A5A5A"/>
                </a:solidFill>
                <a:latin typeface="Arial" pitchFamily="34" charset="0"/>
                <a:ea typeface="Arial" pitchFamily="34" charset="-122"/>
                <a:cs typeface="Arial" pitchFamily="34" charset="-120"/>
              </a:rPr>
              <a:t>Track donor engagement</a:t>
            </a:r>
            <a:endParaRPr lang="en-US" sz="1950" dirty="0"/>
          </a:p>
        </p:txBody>
      </p:sp>
      <p:sp>
        <p:nvSpPr>
          <p:cNvPr id="7" name="Text 5"/>
          <p:cNvSpPr/>
          <p:nvPr/>
        </p:nvSpPr>
        <p:spPr>
          <a:xfrm>
            <a:off x="1333500" y="3556397"/>
            <a:ext cx="214015" cy="333375"/>
          </a:xfrm>
          <a:prstGeom prst="rect">
            <a:avLst/>
          </a:prstGeom>
          <a:noFill/>
          <a:ln/>
        </p:spPr>
        <p:txBody>
          <a:bodyPr wrap="square" lIns="25400" tIns="25400" rIns="25400" bIns="25400" rtlCol="0" anchor="t">
            <a:normAutofit lnSpcReduction="10000"/>
          </a:bodyPr>
          <a:lstStyle/>
          <a:p>
            <a:pPr marL="0" indent="0" algn="l">
              <a:buNone/>
            </a:pPr>
            <a:r>
              <a:rPr lang="en-US" sz="1950" b="1" dirty="0">
                <a:solidFill>
                  <a:srgbClr val="E0316D"/>
                </a:solidFill>
                <a:latin typeface="Arial" pitchFamily="34" charset="0"/>
                <a:ea typeface="Arial" pitchFamily="34" charset="-122"/>
                <a:cs typeface="Arial" pitchFamily="34" charset="-120"/>
              </a:rPr>
              <a:t>–</a:t>
            </a:r>
            <a:endParaRPr lang="en-US" sz="1950" dirty="0"/>
          </a:p>
        </p:txBody>
      </p:sp>
      <p:sp>
        <p:nvSpPr>
          <p:cNvPr id="8" name="Text 6"/>
          <p:cNvSpPr/>
          <p:nvPr/>
        </p:nvSpPr>
        <p:spPr>
          <a:xfrm>
            <a:off x="1623715" y="3556397"/>
            <a:ext cx="2592199" cy="333375"/>
          </a:xfrm>
          <a:prstGeom prst="rect">
            <a:avLst/>
          </a:prstGeom>
          <a:noFill/>
          <a:ln/>
        </p:spPr>
        <p:txBody>
          <a:bodyPr wrap="square" lIns="25400" tIns="25400" rIns="25400" bIns="25400" rtlCol="0" anchor="t">
            <a:normAutofit lnSpcReduction="10000"/>
          </a:bodyPr>
          <a:lstStyle/>
          <a:p>
            <a:pPr marL="0" indent="0" algn="l">
              <a:buNone/>
            </a:pPr>
            <a:r>
              <a:rPr lang="en-US" sz="1950" dirty="0">
                <a:solidFill>
                  <a:srgbClr val="5A5A5A"/>
                </a:solidFill>
                <a:latin typeface="Arial" pitchFamily="34" charset="0"/>
                <a:ea typeface="Arial" pitchFamily="34" charset="-122"/>
                <a:cs typeface="Arial" pitchFamily="34" charset="-120"/>
              </a:rPr>
              <a:t>Share impact stories</a:t>
            </a:r>
            <a:endParaRPr lang="en-US" sz="1950" dirty="0"/>
          </a:p>
        </p:txBody>
      </p:sp>
      <p:sp>
        <p:nvSpPr>
          <p:cNvPr id="9" name="Text 7"/>
          <p:cNvSpPr/>
          <p:nvPr/>
        </p:nvSpPr>
        <p:spPr>
          <a:xfrm>
            <a:off x="1333500" y="3965972"/>
            <a:ext cx="214015" cy="333375"/>
          </a:xfrm>
          <a:prstGeom prst="rect">
            <a:avLst/>
          </a:prstGeom>
          <a:noFill/>
          <a:ln/>
        </p:spPr>
        <p:txBody>
          <a:bodyPr wrap="square" lIns="25400" tIns="25400" rIns="25400" bIns="25400" rtlCol="0" anchor="t">
            <a:normAutofit lnSpcReduction="10000"/>
          </a:bodyPr>
          <a:lstStyle/>
          <a:p>
            <a:pPr marL="0" indent="0" algn="l">
              <a:buNone/>
            </a:pPr>
            <a:r>
              <a:rPr lang="en-US" sz="1950" b="1" dirty="0">
                <a:solidFill>
                  <a:srgbClr val="E0316D"/>
                </a:solidFill>
                <a:latin typeface="Arial" pitchFamily="34" charset="0"/>
                <a:ea typeface="Arial" pitchFamily="34" charset="-122"/>
                <a:cs typeface="Arial" pitchFamily="34" charset="-120"/>
              </a:rPr>
              <a:t>–</a:t>
            </a:r>
            <a:endParaRPr lang="en-US" sz="1950" dirty="0"/>
          </a:p>
        </p:txBody>
      </p:sp>
      <p:sp>
        <p:nvSpPr>
          <p:cNvPr id="10" name="Text 8"/>
          <p:cNvSpPr/>
          <p:nvPr/>
        </p:nvSpPr>
        <p:spPr>
          <a:xfrm>
            <a:off x="1623715" y="3965972"/>
            <a:ext cx="5008409" cy="333375"/>
          </a:xfrm>
          <a:prstGeom prst="rect">
            <a:avLst/>
          </a:prstGeom>
          <a:noFill/>
          <a:ln/>
        </p:spPr>
        <p:txBody>
          <a:bodyPr wrap="square" lIns="25400" tIns="25400" rIns="25400" bIns="25400" rtlCol="0" anchor="t">
            <a:normAutofit lnSpcReduction="10000"/>
          </a:bodyPr>
          <a:lstStyle/>
          <a:p>
            <a:pPr marL="0" indent="0" algn="l">
              <a:buNone/>
            </a:pPr>
            <a:r>
              <a:rPr lang="en-US" sz="1950" dirty="0">
                <a:solidFill>
                  <a:srgbClr val="5A5A5A"/>
                </a:solidFill>
                <a:latin typeface="Arial" pitchFamily="34" charset="0"/>
                <a:ea typeface="Arial" pitchFamily="34" charset="-122"/>
                <a:cs typeface="Arial" pitchFamily="34" charset="-120"/>
              </a:rPr>
              <a:t>Collect valuable data for future outreach</a:t>
            </a:r>
            <a:endParaRPr lang="en-US" sz="1950" dirty="0"/>
          </a:p>
        </p:txBody>
      </p:sp>
      <p:sp>
        <p:nvSpPr>
          <p:cNvPr id="11" name="Text 9"/>
          <p:cNvSpPr/>
          <p:nvPr/>
        </p:nvSpPr>
        <p:spPr>
          <a:xfrm>
            <a:off x="1333500" y="4489847"/>
            <a:ext cx="14225588" cy="860822"/>
          </a:xfrm>
          <a:prstGeom prst="rect">
            <a:avLst/>
          </a:prstGeom>
          <a:noFill/>
          <a:ln/>
        </p:spPr>
        <p:txBody>
          <a:bodyPr wrap="square" lIns="25400" tIns="25400" rIns="25400" bIns="25400" rtlCol="0" anchor="t">
            <a:normAutofit lnSpcReduction="10000"/>
          </a:bodyPr>
          <a:lstStyle/>
          <a:p>
            <a:pPr marL="0" indent="0" algn="l">
              <a:lnSpc>
                <a:spcPct val="139355"/>
              </a:lnSpc>
              <a:buNone/>
            </a:pPr>
            <a:r>
              <a:rPr lang="en-US" sz="2025" dirty="0">
                <a:solidFill>
                  <a:srgbClr val="5A5A5A"/>
                </a:solidFill>
                <a:latin typeface="Arial" pitchFamily="34" charset="0"/>
                <a:ea typeface="Arial" pitchFamily="34" charset="-122"/>
                <a:cs typeface="Arial" pitchFamily="34" charset="-120"/>
              </a:rPr>
              <a:t>A good platform also builds trust by offering a professional experience, helping you reach more people and raise funds faster and more effectively. Simply put, it turns interest into action.</a:t>
            </a:r>
            <a:endParaRPr lang="en-US" sz="2025" dirty="0"/>
          </a:p>
        </p:txBody>
      </p:sp>
      <p:pic>
        <p:nvPicPr>
          <p:cNvPr id="12" name="Image 0" descr="preencoded.png"/>
          <p:cNvPicPr>
            <a:picLocks noChangeAspect="1"/>
          </p:cNvPicPr>
          <p:nvPr/>
        </p:nvPicPr>
        <p:blipFill>
          <a:blip r:embed="rId3"/>
          <a:stretch>
            <a:fillRect/>
          </a:stretch>
        </p:blipFill>
        <p:spPr>
          <a:xfrm>
            <a:off x="1333500" y="9220200"/>
            <a:ext cx="2479774" cy="609600"/>
          </a:xfrm>
          <a:prstGeom prst="rect">
            <a:avLst/>
          </a:prstGeom>
        </p:spPr>
      </p:pic>
      <p:pic>
        <p:nvPicPr>
          <p:cNvPr id="13" name="Image 1" descr="preencoded.png"/>
          <p:cNvPicPr>
            <a:picLocks noChangeAspect="1"/>
          </p:cNvPicPr>
          <p:nvPr/>
        </p:nvPicPr>
        <p:blipFill>
          <a:blip r:embed="rId4"/>
          <a:stretch>
            <a:fillRect/>
          </a:stretch>
        </p:blipFill>
        <p:spPr>
          <a:xfrm>
            <a:off x="15354300" y="9182100"/>
            <a:ext cx="1600200" cy="7620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333500" y="3405485"/>
            <a:ext cx="17183100" cy="285750"/>
          </a:xfrm>
          <a:prstGeom prst="rect">
            <a:avLst/>
          </a:prstGeom>
          <a:noFill/>
          <a:ln/>
        </p:spPr>
        <p:txBody>
          <a:bodyPr wrap="square" lIns="25400" tIns="25400" rIns="25400" bIns="25400" rtlCol="0" anchor="t">
            <a:normAutofit lnSpcReduction="10000"/>
          </a:bodyPr>
          <a:lstStyle/>
          <a:p>
            <a:pPr marL="0" indent="0" algn="l">
              <a:buNone/>
            </a:pPr>
            <a:r>
              <a:rPr lang="en-US" sz="1650" b="1" kern="0" spc="150" dirty="0">
                <a:solidFill>
                  <a:srgbClr val="E0316D"/>
                </a:solidFill>
                <a:latin typeface="Arial" pitchFamily="34" charset="0"/>
                <a:ea typeface="Arial" pitchFamily="34" charset="-122"/>
                <a:cs typeface="Arial" pitchFamily="34" charset="-120"/>
              </a:rPr>
              <a:t>DONOR PLATFORMS &amp; MARKETING SUPPORT</a:t>
            </a:r>
            <a:endParaRPr lang="en-US" sz="1650" dirty="0"/>
          </a:p>
        </p:txBody>
      </p:sp>
      <p:sp>
        <p:nvSpPr>
          <p:cNvPr id="3" name="Text 1"/>
          <p:cNvSpPr/>
          <p:nvPr/>
        </p:nvSpPr>
        <p:spPr>
          <a:xfrm>
            <a:off x="1333500" y="3786485"/>
            <a:ext cx="17183100" cy="590550"/>
          </a:xfrm>
          <a:prstGeom prst="rect">
            <a:avLst/>
          </a:prstGeom>
          <a:noFill/>
          <a:ln/>
        </p:spPr>
        <p:txBody>
          <a:bodyPr wrap="square" lIns="25400" tIns="25400" rIns="25400" bIns="25400" rtlCol="0" anchor="t">
            <a:normAutofit lnSpcReduction="10000"/>
          </a:bodyPr>
          <a:lstStyle/>
          <a:p>
            <a:pPr marL="0" indent="0" algn="l">
              <a:buNone/>
            </a:pPr>
            <a:r>
              <a:rPr lang="en-US" sz="3750" b="1" dirty="0">
                <a:solidFill>
                  <a:srgbClr val="3A3A3A"/>
                </a:solidFill>
                <a:latin typeface="Arial" pitchFamily="34" charset="0"/>
                <a:ea typeface="Arial" pitchFamily="34" charset="-122"/>
                <a:cs typeface="Arial" pitchFamily="34" charset="-120"/>
              </a:rPr>
              <a:t>Donor Platforms</a:t>
            </a:r>
            <a:endParaRPr lang="en-US" sz="3750" dirty="0"/>
          </a:p>
        </p:txBody>
      </p:sp>
      <p:sp>
        <p:nvSpPr>
          <p:cNvPr id="4" name="Text 2"/>
          <p:cNvSpPr/>
          <p:nvPr/>
        </p:nvSpPr>
        <p:spPr>
          <a:xfrm>
            <a:off x="1333500" y="4681835"/>
            <a:ext cx="14716125" cy="2693326"/>
          </a:xfrm>
          <a:prstGeom prst="rect">
            <a:avLst/>
          </a:prstGeom>
          <a:noFill/>
          <a:ln/>
        </p:spPr>
        <p:txBody>
          <a:bodyPr wrap="square" lIns="25400" tIns="25400" rIns="25400" bIns="25400" rtlCol="0" anchor="t">
            <a:normAutofit/>
          </a:bodyPr>
          <a:lstStyle/>
          <a:p>
            <a:pPr marL="0" indent="0" algn="l">
              <a:lnSpc>
                <a:spcPct val="144375"/>
              </a:lnSpc>
              <a:buNone/>
            </a:pPr>
            <a:r>
              <a:rPr lang="en-US" sz="2100" dirty="0">
                <a:solidFill>
                  <a:srgbClr val="5A5A5A"/>
                </a:solidFill>
                <a:latin typeface="Arial" pitchFamily="34" charset="0"/>
                <a:ea typeface="Arial" pitchFamily="34" charset="-122"/>
                <a:cs typeface="Arial" pitchFamily="34" charset="-120"/>
              </a:rPr>
              <a:t>NCPC and the San Diego Gives team are recommending the use of </a:t>
            </a:r>
            <a:r>
              <a:rPr lang="en-US" sz="2100" b="1" dirty="0">
                <a:solidFill>
                  <a:srgbClr val="5A5A5A"/>
                </a:solidFill>
                <a:latin typeface="Arial" pitchFamily="34" charset="0"/>
                <a:ea typeface="Arial" pitchFamily="34" charset="-122"/>
                <a:cs typeface="Arial" pitchFamily="34" charset="-120"/>
              </a:rPr>
              <a:t>Spotlight</a:t>
            </a:r>
            <a:r>
              <a:rPr lang="en-US" sz="2100" dirty="0">
                <a:solidFill>
                  <a:srgbClr val="5A5A5A"/>
                </a:solidFill>
                <a:latin typeface="Arial" pitchFamily="34" charset="0"/>
                <a:ea typeface="Arial" pitchFamily="34" charset="-122"/>
                <a:cs typeface="Arial" pitchFamily="34" charset="-120"/>
              </a:rPr>
              <a:t> as the preferred donor platform. </a:t>
            </a:r>
            <a:br>
              <a:rPr lang="en-US" sz="2100" dirty="0">
                <a:solidFill>
                  <a:srgbClr val="5A5A5A"/>
                </a:solidFill>
                <a:latin typeface="Arial" pitchFamily="34" charset="0"/>
                <a:ea typeface="Arial" pitchFamily="34" charset="-122"/>
                <a:cs typeface="Arial" pitchFamily="34" charset="-120"/>
              </a:rPr>
            </a:br>
            <a:br>
              <a:rPr lang="en-US" sz="2100" dirty="0">
                <a:solidFill>
                  <a:srgbClr val="5A5A5A"/>
                </a:solidFill>
                <a:latin typeface="Arial" pitchFamily="34" charset="0"/>
                <a:ea typeface="Arial" pitchFamily="34" charset="-122"/>
                <a:cs typeface="Arial" pitchFamily="34" charset="-120"/>
              </a:rPr>
            </a:br>
            <a:r>
              <a:rPr lang="en-US" sz="2100" dirty="0">
                <a:solidFill>
                  <a:srgbClr val="5A5A5A"/>
                </a:solidFill>
                <a:latin typeface="Arial" pitchFamily="34" charset="0"/>
                <a:ea typeface="Arial" pitchFamily="34" charset="-122"/>
                <a:cs typeface="Arial" pitchFamily="34" charset="-120"/>
              </a:rPr>
              <a:t>Spotlight is designed to support crowdfunding-style campaigns and offers tools that make it easy to tell your story, engage supporters and track your fundraising progress. You are welcome to use any platform your organization is currently using. The most important thing is that it works well for you and provides a smooth giving experience for your donors.</a:t>
            </a:r>
            <a:endParaRPr lang="en-US" sz="2100" dirty="0"/>
          </a:p>
        </p:txBody>
      </p:sp>
      <p:pic>
        <p:nvPicPr>
          <p:cNvPr id="5" name="Image 0" descr="preencoded.png"/>
          <p:cNvPicPr>
            <a:picLocks noChangeAspect="1"/>
          </p:cNvPicPr>
          <p:nvPr/>
        </p:nvPicPr>
        <p:blipFill>
          <a:blip r:embed="rId3"/>
          <a:stretch>
            <a:fillRect/>
          </a:stretch>
        </p:blipFill>
        <p:spPr>
          <a:xfrm>
            <a:off x="1333500" y="9220200"/>
            <a:ext cx="2479774" cy="609600"/>
          </a:xfrm>
          <a:prstGeom prst="rect">
            <a:avLst/>
          </a:prstGeom>
        </p:spPr>
      </p:pic>
      <p:pic>
        <p:nvPicPr>
          <p:cNvPr id="6" name="Image 1" descr="preencoded.png"/>
          <p:cNvPicPr>
            <a:picLocks noChangeAspect="1"/>
          </p:cNvPicPr>
          <p:nvPr/>
        </p:nvPicPr>
        <p:blipFill>
          <a:blip r:embed="rId4"/>
          <a:stretch>
            <a:fillRect/>
          </a:stretch>
        </p:blipFill>
        <p:spPr>
          <a:xfrm>
            <a:off x="15354300" y="9182100"/>
            <a:ext cx="1600200" cy="762000"/>
          </a:xfrm>
          <a:prstGeom prst="rect">
            <a:avLst/>
          </a:prstGeom>
        </p:spPr>
      </p:pic>
      <p:sp>
        <p:nvSpPr>
          <p:cNvPr id="7" name="TextBox 6">
            <a:extLst>
              <a:ext uri="{FF2B5EF4-FFF2-40B4-BE49-F238E27FC236}">
                <a16:creationId xmlns:a16="http://schemas.microsoft.com/office/drawing/2014/main" id="{56D80E8D-838B-7D95-266B-1F2F8E4EA260}"/>
              </a:ext>
            </a:extLst>
          </p:cNvPr>
          <p:cNvSpPr txBox="1"/>
          <p:nvPr/>
        </p:nvSpPr>
        <p:spPr>
          <a:xfrm>
            <a:off x="8769246" y="7689954"/>
            <a:ext cx="184731" cy="369332"/>
          </a:xfrm>
          <a:prstGeom prst="rect">
            <a:avLst/>
          </a:prstGeom>
          <a:noFill/>
        </p:spPr>
        <p:txBody>
          <a:bodyPr wrap="none" rtlCol="0">
            <a:spAutoFit/>
          </a:bodyPr>
          <a:lstStyle/>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333500" y="914400"/>
            <a:ext cx="17183100" cy="285750"/>
          </a:xfrm>
          <a:prstGeom prst="rect">
            <a:avLst/>
          </a:prstGeom>
          <a:noFill/>
          <a:ln/>
        </p:spPr>
        <p:txBody>
          <a:bodyPr wrap="square" lIns="25400" tIns="25400" rIns="25400" bIns="25400" rtlCol="0" anchor="t">
            <a:normAutofit lnSpcReduction="10000"/>
          </a:bodyPr>
          <a:lstStyle/>
          <a:p>
            <a:pPr marL="0" indent="0" algn="l">
              <a:buNone/>
            </a:pPr>
            <a:r>
              <a:rPr lang="en-US" sz="1650" b="1" kern="0" spc="150" dirty="0">
                <a:solidFill>
                  <a:srgbClr val="E0316D"/>
                </a:solidFill>
                <a:latin typeface="Arial" pitchFamily="34" charset="0"/>
                <a:ea typeface="Arial" pitchFamily="34" charset="-122"/>
                <a:cs typeface="Arial" pitchFamily="34" charset="-120"/>
              </a:rPr>
              <a:t>DONOR PLATFORMS &amp; MARKETING SUPPORT</a:t>
            </a:r>
            <a:endParaRPr lang="en-US" sz="1650" dirty="0"/>
          </a:p>
        </p:txBody>
      </p:sp>
      <p:sp>
        <p:nvSpPr>
          <p:cNvPr id="3" name="Text 1"/>
          <p:cNvSpPr/>
          <p:nvPr/>
        </p:nvSpPr>
        <p:spPr>
          <a:xfrm>
            <a:off x="1333500" y="1295400"/>
            <a:ext cx="17183100" cy="590550"/>
          </a:xfrm>
          <a:prstGeom prst="rect">
            <a:avLst/>
          </a:prstGeom>
          <a:noFill/>
          <a:ln/>
        </p:spPr>
        <p:txBody>
          <a:bodyPr wrap="square" lIns="25400" tIns="25400" rIns="25400" bIns="25400" rtlCol="0" anchor="t">
            <a:normAutofit lnSpcReduction="10000"/>
          </a:bodyPr>
          <a:lstStyle/>
          <a:p>
            <a:pPr marL="0" indent="0" algn="l">
              <a:buNone/>
            </a:pPr>
            <a:r>
              <a:rPr lang="en-US" sz="3750" b="1" dirty="0">
                <a:solidFill>
                  <a:srgbClr val="3A3A3A"/>
                </a:solidFill>
                <a:latin typeface="Arial" pitchFamily="34" charset="0"/>
                <a:ea typeface="Arial" pitchFamily="34" charset="-122"/>
                <a:cs typeface="Arial" pitchFamily="34" charset="-120"/>
              </a:rPr>
              <a:t>What You Get With Spotlight</a:t>
            </a:r>
            <a:endParaRPr lang="en-US" sz="3750" dirty="0"/>
          </a:p>
        </p:txBody>
      </p:sp>
      <p:sp>
        <p:nvSpPr>
          <p:cNvPr id="4" name="Text 2"/>
          <p:cNvSpPr/>
          <p:nvPr/>
        </p:nvSpPr>
        <p:spPr>
          <a:xfrm>
            <a:off x="1389815" y="4494179"/>
            <a:ext cx="219373" cy="333375"/>
          </a:xfrm>
          <a:prstGeom prst="rect">
            <a:avLst/>
          </a:prstGeom>
          <a:noFill/>
          <a:ln/>
        </p:spPr>
        <p:txBody>
          <a:bodyPr wrap="square" lIns="25400" tIns="25400" rIns="25400" bIns="25400" rtlCol="0" anchor="t">
            <a:normAutofit lnSpcReduction="10000"/>
          </a:bodyPr>
          <a:lstStyle/>
          <a:p>
            <a:pPr marL="0" indent="0" algn="l">
              <a:buNone/>
            </a:pPr>
            <a:r>
              <a:rPr lang="en-US" sz="2025" b="1" dirty="0">
                <a:solidFill>
                  <a:srgbClr val="4D6B34"/>
                </a:solidFill>
                <a:latin typeface="Arial" pitchFamily="34" charset="0"/>
                <a:ea typeface="Arial" pitchFamily="34" charset="-122"/>
                <a:cs typeface="Arial" pitchFamily="34" charset="-120"/>
              </a:rPr>
              <a:t>1</a:t>
            </a:r>
            <a:endParaRPr lang="en-US" sz="2025" dirty="0"/>
          </a:p>
        </p:txBody>
      </p:sp>
      <p:sp>
        <p:nvSpPr>
          <p:cNvPr id="5" name="Text 3"/>
          <p:cNvSpPr/>
          <p:nvPr/>
        </p:nvSpPr>
        <p:spPr>
          <a:xfrm>
            <a:off x="1705272" y="4498765"/>
            <a:ext cx="8422237" cy="457200"/>
          </a:xfrm>
          <a:prstGeom prst="rect">
            <a:avLst/>
          </a:prstGeom>
          <a:noFill/>
          <a:ln/>
        </p:spPr>
        <p:txBody>
          <a:bodyPr wrap="square" lIns="25400" tIns="25400" rIns="25400" bIns="25400" rtlCol="0" anchor="t">
            <a:noAutofit/>
          </a:bodyPr>
          <a:lstStyle/>
          <a:p>
            <a:pPr marL="0" indent="0" algn="l">
              <a:buNone/>
            </a:pPr>
            <a:r>
              <a:rPr lang="en-US" sz="2030" b="1" dirty="0">
                <a:solidFill>
                  <a:srgbClr val="3A3A3A"/>
                </a:solidFill>
                <a:latin typeface="Arial" pitchFamily="34" charset="0"/>
                <a:ea typeface="Arial" pitchFamily="34" charset="-122"/>
                <a:cs typeface="Arial" pitchFamily="34" charset="-120"/>
              </a:rPr>
              <a:t>Free Organization Profile </a:t>
            </a:r>
            <a:r>
              <a:rPr lang="en-US" sz="2030" dirty="0">
                <a:solidFill>
                  <a:srgbClr val="3A3A3A"/>
                </a:solidFill>
                <a:latin typeface="Arial" pitchFamily="34" charset="0"/>
                <a:ea typeface="Arial" pitchFamily="34" charset="-122"/>
                <a:cs typeface="Arial" pitchFamily="34" charset="-120"/>
              </a:rPr>
              <a:t>– Created for you (no subscription required))</a:t>
            </a:r>
            <a:endParaRPr lang="en-US" sz="2030" dirty="0"/>
          </a:p>
        </p:txBody>
      </p:sp>
      <p:sp>
        <p:nvSpPr>
          <p:cNvPr id="6" name="Text 4"/>
          <p:cNvSpPr/>
          <p:nvPr/>
        </p:nvSpPr>
        <p:spPr>
          <a:xfrm>
            <a:off x="1339439" y="5046232"/>
            <a:ext cx="219373" cy="333375"/>
          </a:xfrm>
          <a:prstGeom prst="rect">
            <a:avLst/>
          </a:prstGeom>
          <a:noFill/>
          <a:ln/>
        </p:spPr>
        <p:txBody>
          <a:bodyPr wrap="square" lIns="25400" tIns="25400" rIns="25400" bIns="25400" rtlCol="0" anchor="t">
            <a:normAutofit lnSpcReduction="10000"/>
          </a:bodyPr>
          <a:lstStyle/>
          <a:p>
            <a:pPr marL="0" indent="0" algn="l">
              <a:buNone/>
            </a:pPr>
            <a:r>
              <a:rPr lang="en-US" sz="2025" b="1" dirty="0">
                <a:solidFill>
                  <a:srgbClr val="C3D92E"/>
                </a:solidFill>
                <a:latin typeface="Arial" pitchFamily="34" charset="0"/>
                <a:ea typeface="Arial" pitchFamily="34" charset="-122"/>
                <a:cs typeface="Arial" pitchFamily="34" charset="-120"/>
              </a:rPr>
              <a:t>2</a:t>
            </a:r>
            <a:endParaRPr lang="en-US" sz="2025" dirty="0"/>
          </a:p>
        </p:txBody>
      </p:sp>
      <p:sp>
        <p:nvSpPr>
          <p:cNvPr id="7" name="Text 5"/>
          <p:cNvSpPr/>
          <p:nvPr/>
        </p:nvSpPr>
        <p:spPr>
          <a:xfrm>
            <a:off x="1705272" y="5069097"/>
            <a:ext cx="6938395" cy="457200"/>
          </a:xfrm>
          <a:prstGeom prst="rect">
            <a:avLst/>
          </a:prstGeom>
          <a:noFill/>
          <a:ln/>
        </p:spPr>
        <p:txBody>
          <a:bodyPr wrap="square" lIns="25400" tIns="25400" rIns="25400" bIns="25400" rtlCol="0" anchor="t">
            <a:noAutofit/>
          </a:bodyPr>
          <a:lstStyle/>
          <a:p>
            <a:pPr marL="0" indent="0" algn="l">
              <a:buNone/>
            </a:pPr>
            <a:r>
              <a:rPr lang="en-US" sz="2030" b="1" dirty="0">
                <a:solidFill>
                  <a:srgbClr val="3A3A3A"/>
                </a:solidFill>
                <a:latin typeface="Arial" pitchFamily="34" charset="0"/>
                <a:ea typeface="Arial" pitchFamily="34" charset="-122"/>
                <a:cs typeface="Arial" pitchFamily="34" charset="-120"/>
              </a:rPr>
              <a:t>Digital Giving Page </a:t>
            </a:r>
            <a:r>
              <a:rPr lang="en-US" sz="2030" dirty="0">
                <a:solidFill>
                  <a:srgbClr val="3A3A3A"/>
                </a:solidFill>
                <a:latin typeface="Arial" pitchFamily="34" charset="0"/>
                <a:ea typeface="Arial" pitchFamily="34" charset="-122"/>
                <a:cs typeface="Arial" pitchFamily="34" charset="-120"/>
              </a:rPr>
              <a:t>– Ready for donations and storytelling</a:t>
            </a:r>
            <a:endParaRPr lang="en-US" sz="2030" dirty="0"/>
          </a:p>
        </p:txBody>
      </p:sp>
      <p:sp>
        <p:nvSpPr>
          <p:cNvPr id="8" name="Text 6"/>
          <p:cNvSpPr/>
          <p:nvPr/>
        </p:nvSpPr>
        <p:spPr>
          <a:xfrm>
            <a:off x="1333500" y="5804228"/>
            <a:ext cx="219373" cy="333375"/>
          </a:xfrm>
          <a:prstGeom prst="rect">
            <a:avLst/>
          </a:prstGeom>
          <a:noFill/>
          <a:ln/>
        </p:spPr>
        <p:txBody>
          <a:bodyPr wrap="square" lIns="25400" tIns="25400" rIns="25400" bIns="25400" rtlCol="0" anchor="t">
            <a:normAutofit lnSpcReduction="10000"/>
          </a:bodyPr>
          <a:lstStyle/>
          <a:p>
            <a:pPr marL="0" indent="0" algn="l">
              <a:buNone/>
            </a:pPr>
            <a:r>
              <a:rPr lang="en-US" sz="2025" b="1" dirty="0">
                <a:solidFill>
                  <a:srgbClr val="E0316D"/>
                </a:solidFill>
                <a:latin typeface="Arial" pitchFamily="34" charset="0"/>
                <a:ea typeface="Arial" pitchFamily="34" charset="-122"/>
                <a:cs typeface="Arial" pitchFamily="34" charset="-120"/>
              </a:rPr>
              <a:t>3</a:t>
            </a:r>
            <a:endParaRPr lang="en-US" sz="2025" dirty="0"/>
          </a:p>
        </p:txBody>
      </p:sp>
      <p:sp>
        <p:nvSpPr>
          <p:cNvPr id="9" name="Text 7"/>
          <p:cNvSpPr/>
          <p:nvPr/>
        </p:nvSpPr>
        <p:spPr>
          <a:xfrm>
            <a:off x="1705272" y="5794703"/>
            <a:ext cx="7559189" cy="342900"/>
          </a:xfrm>
          <a:prstGeom prst="rect">
            <a:avLst/>
          </a:prstGeom>
          <a:noFill/>
          <a:ln/>
        </p:spPr>
        <p:txBody>
          <a:bodyPr wrap="square" lIns="25400" tIns="25400" rIns="25400" bIns="25400" rtlCol="0" anchor="t">
            <a:normAutofit fontScale="92500"/>
          </a:bodyPr>
          <a:lstStyle/>
          <a:p>
            <a:pPr marL="0" indent="0" algn="l">
              <a:buNone/>
            </a:pPr>
            <a:r>
              <a:rPr lang="en-US" sz="2025" b="1" dirty="0">
                <a:solidFill>
                  <a:srgbClr val="3A3A3A"/>
                </a:solidFill>
                <a:latin typeface="Arial" pitchFamily="34" charset="0"/>
                <a:ea typeface="Arial" pitchFamily="34" charset="-122"/>
                <a:cs typeface="Arial" pitchFamily="34" charset="-120"/>
              </a:rPr>
              <a:t>Social Sharing Tools </a:t>
            </a:r>
            <a:r>
              <a:rPr lang="en-US" sz="2025" dirty="0">
                <a:solidFill>
                  <a:srgbClr val="3A3A3A"/>
                </a:solidFill>
                <a:latin typeface="Arial" pitchFamily="34" charset="0"/>
                <a:ea typeface="Arial" pitchFamily="34" charset="-122"/>
                <a:cs typeface="Arial" pitchFamily="34" charset="-120"/>
              </a:rPr>
              <a:t>– Campaign stickers and shareable content</a:t>
            </a:r>
            <a:endParaRPr lang="en-US" sz="2025" dirty="0"/>
          </a:p>
        </p:txBody>
      </p:sp>
      <p:sp>
        <p:nvSpPr>
          <p:cNvPr id="10" name="Text 8"/>
          <p:cNvSpPr/>
          <p:nvPr/>
        </p:nvSpPr>
        <p:spPr>
          <a:xfrm>
            <a:off x="1293732" y="6406596"/>
            <a:ext cx="219373" cy="333375"/>
          </a:xfrm>
          <a:prstGeom prst="rect">
            <a:avLst/>
          </a:prstGeom>
          <a:noFill/>
          <a:ln/>
        </p:spPr>
        <p:txBody>
          <a:bodyPr wrap="square" lIns="25400" tIns="25400" rIns="25400" bIns="25400" rtlCol="0" anchor="t">
            <a:normAutofit lnSpcReduction="10000"/>
          </a:bodyPr>
          <a:lstStyle/>
          <a:p>
            <a:pPr marL="0" indent="0" algn="l">
              <a:buNone/>
            </a:pPr>
            <a:r>
              <a:rPr lang="en-US" sz="2025" b="1" dirty="0">
                <a:solidFill>
                  <a:srgbClr val="17A9A4"/>
                </a:solidFill>
                <a:latin typeface="Arial" pitchFamily="34" charset="0"/>
                <a:ea typeface="Arial" pitchFamily="34" charset="-122"/>
                <a:cs typeface="Arial" pitchFamily="34" charset="-120"/>
              </a:rPr>
              <a:t>4</a:t>
            </a:r>
            <a:endParaRPr lang="en-US" sz="2025" dirty="0"/>
          </a:p>
        </p:txBody>
      </p:sp>
      <p:sp>
        <p:nvSpPr>
          <p:cNvPr id="11" name="Text 9"/>
          <p:cNvSpPr/>
          <p:nvPr/>
        </p:nvSpPr>
        <p:spPr>
          <a:xfrm>
            <a:off x="1705272" y="6401786"/>
            <a:ext cx="7904553" cy="390525"/>
          </a:xfrm>
          <a:prstGeom prst="rect">
            <a:avLst/>
          </a:prstGeom>
          <a:noFill/>
          <a:ln/>
        </p:spPr>
        <p:txBody>
          <a:bodyPr wrap="square" lIns="25400" tIns="25400" rIns="25400" bIns="25400" rtlCol="0" anchor="t">
            <a:noAutofit/>
          </a:bodyPr>
          <a:lstStyle/>
          <a:p>
            <a:r>
              <a:rPr lang="en-US" sz="2030" b="1" dirty="0">
                <a:solidFill>
                  <a:srgbClr val="3A3A3A"/>
                </a:solidFill>
                <a:latin typeface="Arial" pitchFamily="34" charset="0"/>
                <a:ea typeface="Arial" pitchFamily="34" charset="-122"/>
                <a:cs typeface="Arial" pitchFamily="34" charset="-120"/>
              </a:rPr>
              <a:t>Organization Dashboard </a:t>
            </a:r>
            <a:r>
              <a:rPr lang="en-US" sz="2030" dirty="0">
                <a:solidFill>
                  <a:srgbClr val="3A3A3A"/>
                </a:solidFill>
                <a:latin typeface="Arial" pitchFamily="34" charset="0"/>
                <a:ea typeface="Arial" pitchFamily="34" charset="-122"/>
                <a:cs typeface="Arial" pitchFamily="34" charset="-120"/>
              </a:rPr>
              <a:t>– Track supporters and campaign activity</a:t>
            </a:r>
            <a:endParaRPr lang="en-US" sz="2030" dirty="0"/>
          </a:p>
        </p:txBody>
      </p:sp>
      <p:sp>
        <p:nvSpPr>
          <p:cNvPr id="13" name="Text 11"/>
          <p:cNvSpPr/>
          <p:nvPr/>
        </p:nvSpPr>
        <p:spPr>
          <a:xfrm>
            <a:off x="1265278" y="2065940"/>
            <a:ext cx="7738780" cy="342900"/>
          </a:xfrm>
          <a:prstGeom prst="rect">
            <a:avLst/>
          </a:prstGeom>
          <a:noFill/>
          <a:ln/>
        </p:spPr>
        <p:txBody>
          <a:bodyPr wrap="square" lIns="25400" tIns="25400" rIns="25400" bIns="25400" rtlCol="0" anchor="t">
            <a:normAutofit lnSpcReduction="10000"/>
          </a:bodyPr>
          <a:lstStyle/>
          <a:p>
            <a:pPr marL="0" indent="0" algn="l">
              <a:buNone/>
            </a:pPr>
            <a:r>
              <a:rPr lang="en-US" sz="2025" b="1" dirty="0">
                <a:solidFill>
                  <a:srgbClr val="3A3A3A"/>
                </a:solidFill>
                <a:latin typeface="Arial" pitchFamily="34" charset="0"/>
                <a:ea typeface="Arial" pitchFamily="34" charset="-122"/>
                <a:cs typeface="Arial" pitchFamily="34" charset="-120"/>
              </a:rPr>
              <a:t>Your Free SD Gives Spotlight Profile</a:t>
            </a:r>
            <a:endParaRPr lang="en-US" sz="2025" b="1" dirty="0"/>
          </a:p>
        </p:txBody>
      </p:sp>
      <p:sp>
        <p:nvSpPr>
          <p:cNvPr id="15" name="Text 13"/>
          <p:cNvSpPr/>
          <p:nvPr/>
        </p:nvSpPr>
        <p:spPr>
          <a:xfrm>
            <a:off x="1293732" y="2641208"/>
            <a:ext cx="10546750" cy="342900"/>
          </a:xfrm>
          <a:prstGeom prst="rect">
            <a:avLst/>
          </a:prstGeom>
          <a:noFill/>
          <a:ln/>
        </p:spPr>
        <p:txBody>
          <a:bodyPr wrap="square" lIns="25400" tIns="25400" rIns="25400" bIns="25400" rtlCol="0" anchor="t">
            <a:noAutofit/>
          </a:bodyPr>
          <a:lstStyle/>
          <a:p>
            <a:r>
              <a:rPr lang="en-US" sz="2030" dirty="0">
                <a:solidFill>
                  <a:srgbClr val="3A3A3A"/>
                </a:solidFill>
                <a:latin typeface="Arial" pitchFamily="34" charset="0"/>
                <a:ea typeface="Arial" pitchFamily="34" charset="-122"/>
                <a:cs typeface="Arial" pitchFamily="34" charset="-120"/>
              </a:rPr>
              <a:t>As part of participating in San Diego Gives, Spotlight will create a free profile for your organization - making it easy for supporters to discover, follow, and donate throughout the campaign.</a:t>
            </a:r>
            <a:endParaRPr lang="en-US" sz="2030" dirty="0"/>
          </a:p>
        </p:txBody>
      </p:sp>
      <p:pic>
        <p:nvPicPr>
          <p:cNvPr id="16" name="Image 0" descr="preencoded.png"/>
          <p:cNvPicPr>
            <a:picLocks noChangeAspect="1"/>
          </p:cNvPicPr>
          <p:nvPr/>
        </p:nvPicPr>
        <p:blipFill>
          <a:blip r:embed="rId3"/>
          <a:stretch>
            <a:fillRect/>
          </a:stretch>
        </p:blipFill>
        <p:spPr>
          <a:xfrm>
            <a:off x="1333500" y="9220200"/>
            <a:ext cx="2479774" cy="609600"/>
          </a:xfrm>
          <a:prstGeom prst="rect">
            <a:avLst/>
          </a:prstGeom>
        </p:spPr>
      </p:pic>
      <p:pic>
        <p:nvPicPr>
          <p:cNvPr id="17" name="Image 1" descr="preencoded.png"/>
          <p:cNvPicPr>
            <a:picLocks noChangeAspect="1"/>
          </p:cNvPicPr>
          <p:nvPr/>
        </p:nvPicPr>
        <p:blipFill>
          <a:blip r:embed="rId4"/>
          <a:stretch>
            <a:fillRect/>
          </a:stretch>
        </p:blipFill>
        <p:spPr>
          <a:xfrm>
            <a:off x="15354300" y="9182100"/>
            <a:ext cx="1600200" cy="762000"/>
          </a:xfrm>
          <a:prstGeom prst="rect">
            <a:avLst/>
          </a:prstGeom>
        </p:spPr>
      </p:pic>
      <p:pic>
        <p:nvPicPr>
          <p:cNvPr id="18" name="object 6" descr="This is a waste of my time. - J-21.png">
            <a:extLst>
              <a:ext uri="{FF2B5EF4-FFF2-40B4-BE49-F238E27FC236}">
                <a16:creationId xmlns:a16="http://schemas.microsoft.com/office/drawing/2014/main" id="{0B79A91B-013F-60AC-3A41-CC48467D4095}"/>
              </a:ext>
            </a:extLst>
          </p:cNvPr>
          <p:cNvPicPr/>
          <p:nvPr/>
        </p:nvPicPr>
        <p:blipFill>
          <a:blip r:embed="rId5" cstate="print"/>
          <a:stretch>
            <a:fillRect/>
          </a:stretch>
        </p:blipFill>
        <p:spPr>
          <a:xfrm>
            <a:off x="12252023" y="1422814"/>
            <a:ext cx="4770699" cy="6336472"/>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333500" y="914400"/>
            <a:ext cx="17183100" cy="285750"/>
          </a:xfrm>
          <a:prstGeom prst="rect">
            <a:avLst/>
          </a:prstGeom>
          <a:noFill/>
          <a:ln/>
        </p:spPr>
        <p:txBody>
          <a:bodyPr wrap="square" lIns="25400" tIns="25400" rIns="25400" bIns="25400" rtlCol="0" anchor="t">
            <a:normAutofit lnSpcReduction="10000"/>
          </a:bodyPr>
          <a:lstStyle/>
          <a:p>
            <a:pPr marL="0" indent="0" algn="l">
              <a:buNone/>
            </a:pPr>
            <a:r>
              <a:rPr lang="en-US" sz="1650" b="1" kern="0" spc="150" dirty="0">
                <a:solidFill>
                  <a:srgbClr val="E0316D"/>
                </a:solidFill>
                <a:latin typeface="Arial" pitchFamily="34" charset="0"/>
                <a:ea typeface="Arial" pitchFamily="34" charset="-122"/>
                <a:cs typeface="Arial" pitchFamily="34" charset="-120"/>
              </a:rPr>
              <a:t>DONOR PLATFORMS &amp; MARKETING SUPPORT</a:t>
            </a:r>
            <a:endParaRPr lang="en-US" sz="1650" dirty="0"/>
          </a:p>
        </p:txBody>
      </p:sp>
      <p:sp>
        <p:nvSpPr>
          <p:cNvPr id="3" name="Text 1"/>
          <p:cNvSpPr/>
          <p:nvPr/>
        </p:nvSpPr>
        <p:spPr>
          <a:xfrm>
            <a:off x="1333500" y="1295400"/>
            <a:ext cx="17183100" cy="561975"/>
          </a:xfrm>
          <a:prstGeom prst="rect">
            <a:avLst/>
          </a:prstGeom>
          <a:noFill/>
          <a:ln/>
        </p:spPr>
        <p:txBody>
          <a:bodyPr wrap="square" lIns="25400" tIns="25400" rIns="25400" bIns="25400" rtlCol="0" anchor="t">
            <a:normAutofit lnSpcReduction="10000"/>
          </a:bodyPr>
          <a:lstStyle/>
          <a:p>
            <a:pPr marL="0" indent="0" algn="l">
              <a:buNone/>
            </a:pPr>
            <a:r>
              <a:rPr lang="en-US" sz="3600" b="1" dirty="0">
                <a:solidFill>
                  <a:srgbClr val="3A3A3A"/>
                </a:solidFill>
                <a:latin typeface="Arial" pitchFamily="34" charset="0"/>
                <a:ea typeface="Arial" pitchFamily="34" charset="-122"/>
                <a:cs typeface="Arial" pitchFamily="34" charset="-120"/>
              </a:rPr>
              <a:t>Getting Started</a:t>
            </a:r>
            <a:endParaRPr lang="en-US" sz="3600" dirty="0"/>
          </a:p>
        </p:txBody>
      </p:sp>
      <p:sp>
        <p:nvSpPr>
          <p:cNvPr id="4" name="Text 2"/>
          <p:cNvSpPr/>
          <p:nvPr/>
        </p:nvSpPr>
        <p:spPr>
          <a:xfrm>
            <a:off x="1333500" y="2009775"/>
            <a:ext cx="15192375" cy="449461"/>
          </a:xfrm>
          <a:prstGeom prst="rect">
            <a:avLst/>
          </a:prstGeom>
          <a:noFill/>
          <a:ln/>
        </p:spPr>
        <p:txBody>
          <a:bodyPr wrap="square" lIns="25400" tIns="25400" rIns="25400" bIns="25400" rtlCol="0" anchor="t">
            <a:normAutofit/>
          </a:bodyPr>
          <a:lstStyle/>
          <a:p>
            <a:pPr marL="0" indent="0" algn="l">
              <a:lnSpc>
                <a:spcPct val="139355"/>
              </a:lnSpc>
              <a:buNone/>
            </a:pPr>
            <a:r>
              <a:rPr lang="en-US" sz="2025" dirty="0">
                <a:solidFill>
                  <a:srgbClr val="5A5A5A"/>
                </a:solidFill>
                <a:latin typeface="Arial" pitchFamily="34" charset="0"/>
                <a:ea typeface="Arial" pitchFamily="34" charset="-122"/>
                <a:cs typeface="Arial" pitchFamily="34" charset="-120"/>
              </a:rPr>
              <a:t>Your SD Gives Setup- Getting started takes just a few minutes </a:t>
            </a:r>
            <a:endParaRPr lang="en-US" sz="2025" dirty="0"/>
          </a:p>
        </p:txBody>
      </p:sp>
      <p:sp>
        <p:nvSpPr>
          <p:cNvPr id="5" name="Text 3"/>
          <p:cNvSpPr/>
          <p:nvPr/>
        </p:nvSpPr>
        <p:spPr>
          <a:xfrm>
            <a:off x="1333500" y="2764036"/>
            <a:ext cx="214015" cy="333375"/>
          </a:xfrm>
          <a:prstGeom prst="rect">
            <a:avLst/>
          </a:prstGeom>
          <a:noFill/>
          <a:ln/>
        </p:spPr>
        <p:txBody>
          <a:bodyPr wrap="square" lIns="25400" tIns="25400" rIns="25400" bIns="25400" rtlCol="0" anchor="t">
            <a:normAutofit lnSpcReduction="10000"/>
          </a:bodyPr>
          <a:lstStyle/>
          <a:p>
            <a:pPr marL="0" indent="0" algn="l">
              <a:buNone/>
            </a:pPr>
            <a:r>
              <a:rPr lang="en-US" sz="1950" b="1" dirty="0">
                <a:solidFill>
                  <a:srgbClr val="4D6B34"/>
                </a:solidFill>
                <a:latin typeface="Arial" pitchFamily="34" charset="0"/>
                <a:ea typeface="Arial" pitchFamily="34" charset="-122"/>
                <a:cs typeface="Arial" pitchFamily="34" charset="-120"/>
              </a:rPr>
              <a:t>–</a:t>
            </a:r>
            <a:endParaRPr lang="en-US" sz="1950" dirty="0"/>
          </a:p>
        </p:txBody>
      </p:sp>
      <p:sp>
        <p:nvSpPr>
          <p:cNvPr id="6" name="Text 4"/>
          <p:cNvSpPr/>
          <p:nvPr/>
        </p:nvSpPr>
        <p:spPr>
          <a:xfrm>
            <a:off x="1623715" y="2764036"/>
            <a:ext cx="9512915" cy="333375"/>
          </a:xfrm>
          <a:prstGeom prst="rect">
            <a:avLst/>
          </a:prstGeom>
          <a:noFill/>
          <a:ln/>
        </p:spPr>
        <p:txBody>
          <a:bodyPr wrap="square" lIns="25400" tIns="25400" rIns="25400" bIns="25400" rtlCol="0" anchor="t">
            <a:normAutofit lnSpcReduction="10000"/>
          </a:bodyPr>
          <a:lstStyle/>
          <a:p>
            <a:pPr marL="0" indent="0" algn="l">
              <a:buNone/>
            </a:pPr>
            <a:r>
              <a:rPr lang="en-US" sz="1950" b="1" dirty="0">
                <a:solidFill>
                  <a:srgbClr val="3A3A3A"/>
                </a:solidFill>
                <a:latin typeface="Arial" pitchFamily="34" charset="0"/>
                <a:ea typeface="Arial" pitchFamily="34" charset="-122"/>
                <a:cs typeface="Arial" pitchFamily="34" charset="-120"/>
              </a:rPr>
              <a:t>Upload your organization logo </a:t>
            </a:r>
            <a:r>
              <a:rPr lang="en-US" sz="1950" b="1" dirty="0">
                <a:solidFill>
                  <a:srgbClr val="3A3A3A"/>
                </a:solidFill>
                <a:latin typeface="Arial" pitchFamily="34" charset="0"/>
                <a:ea typeface="Arial" pitchFamily="34" charset="-122"/>
                <a:cs typeface="Arial" pitchFamily="34" charset="-120"/>
                <a:hlinkClick r:id="rId3"/>
              </a:rPr>
              <a:t>HERE</a:t>
            </a:r>
            <a:endParaRPr lang="en-US" sz="1950" dirty="0"/>
          </a:p>
        </p:txBody>
      </p:sp>
      <p:sp>
        <p:nvSpPr>
          <p:cNvPr id="7" name="Text 5"/>
          <p:cNvSpPr/>
          <p:nvPr/>
        </p:nvSpPr>
        <p:spPr>
          <a:xfrm>
            <a:off x="1333500" y="3211711"/>
            <a:ext cx="214015" cy="333375"/>
          </a:xfrm>
          <a:prstGeom prst="rect">
            <a:avLst/>
          </a:prstGeom>
          <a:noFill/>
          <a:ln/>
        </p:spPr>
        <p:txBody>
          <a:bodyPr wrap="square" lIns="25400" tIns="25400" rIns="25400" bIns="25400" rtlCol="0" anchor="t">
            <a:normAutofit lnSpcReduction="10000"/>
          </a:bodyPr>
          <a:lstStyle/>
          <a:p>
            <a:pPr marL="0" indent="0" algn="l">
              <a:buNone/>
            </a:pPr>
            <a:r>
              <a:rPr lang="en-US" sz="1950" b="1" dirty="0">
                <a:solidFill>
                  <a:srgbClr val="C3D92E"/>
                </a:solidFill>
                <a:latin typeface="Arial" pitchFamily="34" charset="0"/>
                <a:ea typeface="Arial" pitchFamily="34" charset="-122"/>
                <a:cs typeface="Arial" pitchFamily="34" charset="-120"/>
              </a:rPr>
              <a:t>–</a:t>
            </a:r>
            <a:endParaRPr lang="en-US" sz="1950" dirty="0"/>
          </a:p>
        </p:txBody>
      </p:sp>
      <p:sp>
        <p:nvSpPr>
          <p:cNvPr id="8" name="Text 6"/>
          <p:cNvSpPr/>
          <p:nvPr/>
        </p:nvSpPr>
        <p:spPr>
          <a:xfrm>
            <a:off x="1623715" y="3211711"/>
            <a:ext cx="8821891" cy="333375"/>
          </a:xfrm>
          <a:prstGeom prst="rect">
            <a:avLst/>
          </a:prstGeom>
          <a:noFill/>
          <a:ln/>
        </p:spPr>
        <p:txBody>
          <a:bodyPr wrap="square" lIns="25400" tIns="25400" rIns="25400" bIns="25400" rtlCol="0" anchor="t">
            <a:normAutofit lnSpcReduction="10000"/>
          </a:bodyPr>
          <a:lstStyle/>
          <a:p>
            <a:pPr marL="0" indent="0" algn="l">
              <a:buNone/>
            </a:pPr>
            <a:r>
              <a:rPr lang="en-US" sz="1950" b="1" dirty="0">
                <a:solidFill>
                  <a:srgbClr val="3A3A3A"/>
                </a:solidFill>
                <a:latin typeface="Arial" pitchFamily="34" charset="0"/>
                <a:ea typeface="Arial" pitchFamily="34" charset="-122"/>
                <a:cs typeface="Arial" pitchFamily="34" charset="-120"/>
              </a:rPr>
              <a:t>We'll build your free organization profile</a:t>
            </a:r>
            <a:endParaRPr lang="en-US" sz="1950" dirty="0"/>
          </a:p>
        </p:txBody>
      </p:sp>
      <p:sp>
        <p:nvSpPr>
          <p:cNvPr id="9" name="Text 7"/>
          <p:cNvSpPr/>
          <p:nvPr/>
        </p:nvSpPr>
        <p:spPr>
          <a:xfrm>
            <a:off x="1333500" y="3659386"/>
            <a:ext cx="214015" cy="333375"/>
          </a:xfrm>
          <a:prstGeom prst="rect">
            <a:avLst/>
          </a:prstGeom>
          <a:noFill/>
          <a:ln/>
        </p:spPr>
        <p:txBody>
          <a:bodyPr wrap="square" lIns="25400" tIns="25400" rIns="25400" bIns="25400" rtlCol="0" anchor="t">
            <a:normAutofit lnSpcReduction="10000"/>
          </a:bodyPr>
          <a:lstStyle/>
          <a:p>
            <a:pPr marL="0" indent="0" algn="l">
              <a:buNone/>
            </a:pPr>
            <a:r>
              <a:rPr lang="en-US" sz="1950" b="1" dirty="0">
                <a:solidFill>
                  <a:srgbClr val="E0316D"/>
                </a:solidFill>
                <a:latin typeface="Arial" pitchFamily="34" charset="0"/>
                <a:ea typeface="Arial" pitchFamily="34" charset="-122"/>
                <a:cs typeface="Arial" pitchFamily="34" charset="-120"/>
              </a:rPr>
              <a:t>–</a:t>
            </a:r>
            <a:endParaRPr lang="en-US" sz="1950" dirty="0"/>
          </a:p>
        </p:txBody>
      </p:sp>
      <p:sp>
        <p:nvSpPr>
          <p:cNvPr id="10" name="Text 8"/>
          <p:cNvSpPr/>
          <p:nvPr/>
        </p:nvSpPr>
        <p:spPr>
          <a:xfrm>
            <a:off x="1623715" y="3659386"/>
            <a:ext cx="11954262" cy="333375"/>
          </a:xfrm>
          <a:prstGeom prst="rect">
            <a:avLst/>
          </a:prstGeom>
          <a:noFill/>
          <a:ln/>
        </p:spPr>
        <p:txBody>
          <a:bodyPr wrap="square" lIns="25400" tIns="25400" rIns="25400" bIns="25400" rtlCol="0" anchor="t">
            <a:noAutofit/>
          </a:bodyPr>
          <a:lstStyle/>
          <a:p>
            <a:pPr marL="0" indent="0" algn="l">
              <a:buNone/>
            </a:pPr>
            <a:r>
              <a:rPr lang="en-US" sz="1950" b="1" dirty="0">
                <a:solidFill>
                  <a:srgbClr val="3A3A3A"/>
                </a:solidFill>
                <a:latin typeface="Arial" pitchFamily="34" charset="0"/>
                <a:ea typeface="Arial" pitchFamily="34" charset="-122"/>
                <a:cs typeface="Arial" pitchFamily="34" charset="-120"/>
              </a:rPr>
              <a:t>Create a free personal Spotlight account &amp; we'll add you as an Organization Admin to see analytics</a:t>
            </a:r>
            <a:endParaRPr lang="en-US" sz="1950" dirty="0"/>
          </a:p>
        </p:txBody>
      </p:sp>
      <p:sp>
        <p:nvSpPr>
          <p:cNvPr id="11" name="Text 9"/>
          <p:cNvSpPr/>
          <p:nvPr/>
        </p:nvSpPr>
        <p:spPr>
          <a:xfrm>
            <a:off x="1333500" y="4107061"/>
            <a:ext cx="214015" cy="333375"/>
          </a:xfrm>
          <a:prstGeom prst="rect">
            <a:avLst/>
          </a:prstGeom>
          <a:noFill/>
          <a:ln/>
        </p:spPr>
        <p:txBody>
          <a:bodyPr wrap="square" lIns="25400" tIns="25400" rIns="25400" bIns="25400" rtlCol="0" anchor="t">
            <a:normAutofit lnSpcReduction="10000"/>
          </a:bodyPr>
          <a:lstStyle/>
          <a:p>
            <a:pPr marL="0" indent="0" algn="l">
              <a:buNone/>
            </a:pPr>
            <a:r>
              <a:rPr lang="en-US" sz="1950" b="1" dirty="0">
                <a:solidFill>
                  <a:srgbClr val="17A9A4"/>
                </a:solidFill>
                <a:latin typeface="Arial" pitchFamily="34" charset="0"/>
                <a:ea typeface="Arial" pitchFamily="34" charset="-122"/>
                <a:cs typeface="Arial" pitchFamily="34" charset="-120"/>
              </a:rPr>
              <a:t>–</a:t>
            </a:r>
            <a:endParaRPr lang="en-US" sz="1950" dirty="0"/>
          </a:p>
        </p:txBody>
      </p:sp>
      <p:sp>
        <p:nvSpPr>
          <p:cNvPr id="12" name="Text 10"/>
          <p:cNvSpPr/>
          <p:nvPr/>
        </p:nvSpPr>
        <p:spPr>
          <a:xfrm>
            <a:off x="1623715" y="4107061"/>
            <a:ext cx="9883393" cy="333375"/>
          </a:xfrm>
          <a:prstGeom prst="rect">
            <a:avLst/>
          </a:prstGeom>
          <a:noFill/>
          <a:ln/>
        </p:spPr>
        <p:txBody>
          <a:bodyPr wrap="square" lIns="25400" tIns="25400" rIns="25400" bIns="25400" rtlCol="0" anchor="t">
            <a:normAutofit lnSpcReduction="10000"/>
          </a:bodyPr>
          <a:lstStyle/>
          <a:p>
            <a:pPr marL="0" indent="0" algn="l">
              <a:buNone/>
            </a:pPr>
            <a:r>
              <a:rPr lang="en-US" sz="1950" b="1" dirty="0">
                <a:solidFill>
                  <a:srgbClr val="3A3A3A"/>
                </a:solidFill>
                <a:latin typeface="Arial" pitchFamily="34" charset="0"/>
                <a:ea typeface="Arial" pitchFamily="34" charset="-122"/>
                <a:cs typeface="Arial" pitchFamily="34" charset="-120"/>
              </a:rPr>
              <a:t>Your page is ready for SD Gives!</a:t>
            </a:r>
            <a:endParaRPr lang="en-US" sz="1950" dirty="0"/>
          </a:p>
        </p:txBody>
      </p:sp>
      <p:sp>
        <p:nvSpPr>
          <p:cNvPr id="13" name="Text 11"/>
          <p:cNvSpPr/>
          <p:nvPr/>
        </p:nvSpPr>
        <p:spPr>
          <a:xfrm>
            <a:off x="1333500" y="4554736"/>
            <a:ext cx="214015" cy="333375"/>
          </a:xfrm>
          <a:prstGeom prst="rect">
            <a:avLst/>
          </a:prstGeom>
          <a:noFill/>
          <a:ln/>
        </p:spPr>
        <p:txBody>
          <a:bodyPr wrap="square" lIns="25400" tIns="25400" rIns="25400" bIns="25400" rtlCol="0" anchor="t">
            <a:normAutofit lnSpcReduction="10000"/>
          </a:bodyPr>
          <a:lstStyle/>
          <a:p>
            <a:pPr marL="0" indent="0" algn="l">
              <a:buNone/>
            </a:pPr>
            <a:endParaRPr lang="en-US" sz="1950" dirty="0"/>
          </a:p>
        </p:txBody>
      </p:sp>
      <p:sp>
        <p:nvSpPr>
          <p:cNvPr id="14" name="Text 12"/>
          <p:cNvSpPr/>
          <p:nvPr/>
        </p:nvSpPr>
        <p:spPr>
          <a:xfrm>
            <a:off x="1333500" y="5275659"/>
            <a:ext cx="11954262" cy="588764"/>
          </a:xfrm>
          <a:prstGeom prst="rect">
            <a:avLst/>
          </a:prstGeom>
          <a:noFill/>
          <a:ln/>
        </p:spPr>
        <p:txBody>
          <a:bodyPr wrap="square" lIns="25400" tIns="25400" rIns="25400" bIns="25400" rtlCol="0" anchor="t">
            <a:noAutofit/>
          </a:bodyPr>
          <a:lstStyle/>
          <a:p>
            <a:pPr marL="0" indent="0" algn="l">
              <a:buNone/>
            </a:pPr>
            <a:r>
              <a:rPr lang="en-US" sz="1950" dirty="0">
                <a:solidFill>
                  <a:srgbClr val="3A3A3A"/>
                </a:solidFill>
                <a:latin typeface="Arial" pitchFamily="34" charset="0"/>
                <a:ea typeface="Arial" pitchFamily="34" charset="-122"/>
                <a:cs typeface="Arial" pitchFamily="34" charset="-120"/>
              </a:rPr>
              <a:t>That's it. We'll handle the profile creation so you can focus on telling your story and raising support.</a:t>
            </a:r>
            <a:endParaRPr lang="en-US" sz="1950" dirty="0">
              <a:solidFill>
                <a:schemeClr val="bg2">
                  <a:lumMod val="50000"/>
                </a:schemeClr>
              </a:solidFill>
            </a:endParaRPr>
          </a:p>
        </p:txBody>
      </p:sp>
      <p:pic>
        <p:nvPicPr>
          <p:cNvPr id="15" name="Image 0" descr="preencoded.png"/>
          <p:cNvPicPr>
            <a:picLocks noChangeAspect="1"/>
          </p:cNvPicPr>
          <p:nvPr/>
        </p:nvPicPr>
        <p:blipFill>
          <a:blip r:embed="rId4"/>
          <a:stretch>
            <a:fillRect/>
          </a:stretch>
        </p:blipFill>
        <p:spPr>
          <a:xfrm>
            <a:off x="1333500" y="9220200"/>
            <a:ext cx="2479774" cy="609600"/>
          </a:xfrm>
          <a:prstGeom prst="rect">
            <a:avLst/>
          </a:prstGeom>
        </p:spPr>
      </p:pic>
      <p:pic>
        <p:nvPicPr>
          <p:cNvPr id="16" name="Image 1" descr="preencoded.png"/>
          <p:cNvPicPr>
            <a:picLocks noChangeAspect="1"/>
          </p:cNvPicPr>
          <p:nvPr/>
        </p:nvPicPr>
        <p:blipFill>
          <a:blip r:embed="rId5"/>
          <a:stretch>
            <a:fillRect/>
          </a:stretch>
        </p:blipFill>
        <p:spPr>
          <a:xfrm>
            <a:off x="15354300" y="9182100"/>
            <a:ext cx="1600200" cy="7620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7A9A4"/>
        </a:solidFill>
        <a:effectLst/>
      </p:bgPr>
    </p:bg>
    <p:spTree>
      <p:nvGrpSpPr>
        <p:cNvPr id="1" name="">
          <a:extLst>
            <a:ext uri="{FF2B5EF4-FFF2-40B4-BE49-F238E27FC236}">
              <a16:creationId xmlns:a16="http://schemas.microsoft.com/office/drawing/2014/main" id="{66BFA8E7-67FF-C480-3281-2A1A7C7E7EAD}"/>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4F770FF0-8B42-6D4F-7B52-84B1BB81AB2C}"/>
              </a:ext>
            </a:extLst>
          </p:cNvPr>
          <p:cNvSpPr/>
          <p:nvPr/>
        </p:nvSpPr>
        <p:spPr>
          <a:xfrm>
            <a:off x="1524000" y="4543425"/>
            <a:ext cx="9810750" cy="1695450"/>
          </a:xfrm>
          <a:prstGeom prst="rect">
            <a:avLst/>
          </a:prstGeom>
          <a:noFill/>
          <a:ln/>
        </p:spPr>
        <p:txBody>
          <a:bodyPr wrap="square" lIns="25400" tIns="25400" rIns="25400" bIns="25400" rtlCol="0" anchor="t">
            <a:normAutofit lnSpcReduction="10000"/>
          </a:bodyPr>
          <a:lstStyle/>
          <a:p>
            <a:pPr marL="0" indent="0" algn="l">
              <a:buNone/>
            </a:pPr>
            <a:r>
              <a:rPr lang="en-US" sz="5700" b="1" dirty="0">
                <a:solidFill>
                  <a:srgbClr val="FFFFFF"/>
                </a:solidFill>
                <a:latin typeface="Arial" pitchFamily="34" charset="0"/>
                <a:cs typeface="Arial" pitchFamily="34" charset="-120"/>
              </a:rPr>
              <a:t>Marketing Toolkit for </a:t>
            </a:r>
          </a:p>
          <a:p>
            <a:pPr marL="0" indent="0" algn="l">
              <a:buNone/>
            </a:pPr>
            <a:r>
              <a:rPr lang="en-US" sz="5700" b="1" dirty="0">
                <a:solidFill>
                  <a:srgbClr val="FFFFFF"/>
                </a:solidFill>
                <a:latin typeface="Arial" pitchFamily="34" charset="0"/>
                <a:cs typeface="Arial" pitchFamily="34" charset="-120"/>
              </a:rPr>
              <a:t>Board Members</a:t>
            </a:r>
            <a:endParaRPr lang="en-US" sz="5700" dirty="0"/>
          </a:p>
        </p:txBody>
      </p:sp>
    </p:spTree>
    <p:extLst>
      <p:ext uri="{BB962C8B-B14F-4D97-AF65-F5344CB8AC3E}">
        <p14:creationId xmlns:p14="http://schemas.microsoft.com/office/powerpoint/2010/main" val="1528025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333500" y="3405485"/>
            <a:ext cx="17183100" cy="285750"/>
          </a:xfrm>
          <a:prstGeom prst="rect">
            <a:avLst/>
          </a:prstGeom>
          <a:noFill/>
          <a:ln/>
        </p:spPr>
        <p:txBody>
          <a:bodyPr wrap="square" lIns="25400" tIns="25400" rIns="25400" bIns="25400" rtlCol="0" anchor="t">
            <a:normAutofit lnSpcReduction="10000"/>
          </a:bodyPr>
          <a:lstStyle/>
          <a:p>
            <a:pPr marL="0" indent="0" algn="l">
              <a:buNone/>
            </a:pPr>
            <a:r>
              <a:rPr lang="en-US" sz="1650" b="1" kern="0" spc="150" dirty="0">
                <a:solidFill>
                  <a:srgbClr val="4D6B34"/>
                </a:solidFill>
                <a:latin typeface="Arial" pitchFamily="34" charset="0"/>
                <a:ea typeface="Arial" pitchFamily="34" charset="-122"/>
                <a:cs typeface="Arial" pitchFamily="34" charset="-120"/>
              </a:rPr>
              <a:t>BOARD MEMBER TOOLKIT</a:t>
            </a:r>
            <a:endParaRPr lang="en-US" sz="1650" dirty="0"/>
          </a:p>
        </p:txBody>
      </p:sp>
      <p:sp>
        <p:nvSpPr>
          <p:cNvPr id="3" name="Text 1"/>
          <p:cNvSpPr/>
          <p:nvPr/>
        </p:nvSpPr>
        <p:spPr>
          <a:xfrm>
            <a:off x="1333500" y="3786485"/>
            <a:ext cx="13620750" cy="590550"/>
          </a:xfrm>
          <a:prstGeom prst="rect">
            <a:avLst/>
          </a:prstGeom>
          <a:noFill/>
          <a:ln/>
        </p:spPr>
        <p:txBody>
          <a:bodyPr wrap="square" lIns="25400" tIns="25400" rIns="25400" bIns="25400" rtlCol="0" anchor="t">
            <a:normAutofit lnSpcReduction="10000"/>
          </a:bodyPr>
          <a:lstStyle/>
          <a:p>
            <a:pPr marL="0" indent="0" algn="l">
              <a:buNone/>
            </a:pPr>
            <a:r>
              <a:rPr lang="en-US" sz="3750" b="1" dirty="0">
                <a:solidFill>
                  <a:srgbClr val="3A3A3A"/>
                </a:solidFill>
                <a:latin typeface="Arial" pitchFamily="34" charset="0"/>
                <a:ea typeface="Arial" pitchFamily="34" charset="-122"/>
                <a:cs typeface="Arial" pitchFamily="34" charset="-120"/>
              </a:rPr>
              <a:t>Marketing Toolkit for Board Members</a:t>
            </a:r>
            <a:endParaRPr lang="en-US" sz="3750" dirty="0"/>
          </a:p>
        </p:txBody>
      </p:sp>
      <p:sp>
        <p:nvSpPr>
          <p:cNvPr id="4" name="Text 2"/>
          <p:cNvSpPr/>
          <p:nvPr/>
        </p:nvSpPr>
        <p:spPr>
          <a:xfrm>
            <a:off x="1333500" y="4681835"/>
            <a:ext cx="14716125" cy="3652696"/>
          </a:xfrm>
          <a:prstGeom prst="rect">
            <a:avLst/>
          </a:prstGeom>
          <a:noFill/>
          <a:ln/>
        </p:spPr>
        <p:txBody>
          <a:bodyPr wrap="square" lIns="25400" tIns="25400" rIns="25400" bIns="25400" rtlCol="0" anchor="t">
            <a:normAutofit/>
          </a:bodyPr>
          <a:lstStyle/>
          <a:p>
            <a:pPr marL="0" indent="0" algn="l">
              <a:lnSpc>
                <a:spcPct val="144375"/>
              </a:lnSpc>
              <a:buNone/>
            </a:pPr>
            <a:r>
              <a:rPr lang="en-US" sz="2100" dirty="0">
                <a:solidFill>
                  <a:srgbClr val="5A5A5A"/>
                </a:solidFill>
                <a:latin typeface="Arial" pitchFamily="34" charset="0"/>
                <a:ea typeface="Arial" pitchFamily="34" charset="-122"/>
                <a:cs typeface="Arial" pitchFamily="34" charset="-120"/>
              </a:rPr>
              <a:t>Getting your board involved in San Diego Gives can significantly strengthen your campaign and amplify your organization's reach. Board members are not only ambassadors of your mission — they're trusted voices in the community with networks that can help increase visibility, drive donations and build momentum. </a:t>
            </a:r>
            <a:br>
              <a:rPr lang="en-US" sz="2100" dirty="0">
                <a:solidFill>
                  <a:srgbClr val="5A5A5A"/>
                </a:solidFill>
                <a:latin typeface="Arial" pitchFamily="34" charset="0"/>
                <a:ea typeface="Arial" pitchFamily="34" charset="-122"/>
                <a:cs typeface="Arial" pitchFamily="34" charset="-120"/>
              </a:rPr>
            </a:br>
            <a:br>
              <a:rPr lang="en-US" sz="2100" dirty="0">
                <a:solidFill>
                  <a:srgbClr val="5A5A5A"/>
                </a:solidFill>
                <a:latin typeface="Arial" pitchFamily="34" charset="0"/>
                <a:ea typeface="Arial" pitchFamily="34" charset="-122"/>
                <a:cs typeface="Arial" pitchFamily="34" charset="-120"/>
              </a:rPr>
            </a:br>
            <a:r>
              <a:rPr lang="en-US" sz="2100" dirty="0">
                <a:solidFill>
                  <a:srgbClr val="5A5A5A"/>
                </a:solidFill>
                <a:latin typeface="Arial" pitchFamily="34" charset="0"/>
                <a:ea typeface="Arial" pitchFamily="34" charset="-122"/>
                <a:cs typeface="Arial" pitchFamily="34" charset="-120"/>
              </a:rPr>
              <a:t>Whether it's sharing your campaign on social media, making a personal gift or reaching out to their contacts, encouraging board engagement turns your Day of Giving into a powerful, collective effort.</a:t>
            </a:r>
            <a:endParaRPr lang="en-US" sz="2100" dirty="0"/>
          </a:p>
        </p:txBody>
      </p:sp>
      <p:pic>
        <p:nvPicPr>
          <p:cNvPr id="5" name="Image 0" descr="preencoded.png"/>
          <p:cNvPicPr>
            <a:picLocks noChangeAspect="1"/>
          </p:cNvPicPr>
          <p:nvPr/>
        </p:nvPicPr>
        <p:blipFill>
          <a:blip r:embed="rId3"/>
          <a:stretch>
            <a:fillRect/>
          </a:stretch>
        </p:blipFill>
        <p:spPr>
          <a:xfrm>
            <a:off x="1333500" y="9220200"/>
            <a:ext cx="2479774" cy="609600"/>
          </a:xfrm>
          <a:prstGeom prst="rect">
            <a:avLst/>
          </a:prstGeom>
        </p:spPr>
      </p:pic>
      <p:pic>
        <p:nvPicPr>
          <p:cNvPr id="6" name="Image 1" descr="preencoded.png"/>
          <p:cNvPicPr>
            <a:picLocks noChangeAspect="1"/>
          </p:cNvPicPr>
          <p:nvPr/>
        </p:nvPicPr>
        <p:blipFill>
          <a:blip r:embed="rId4"/>
          <a:stretch>
            <a:fillRect/>
          </a:stretch>
        </p:blipFill>
        <p:spPr>
          <a:xfrm>
            <a:off x="15354300" y="9182100"/>
            <a:ext cx="1600200" cy="7620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333500" y="914400"/>
            <a:ext cx="17183100" cy="285750"/>
          </a:xfrm>
          <a:prstGeom prst="rect">
            <a:avLst/>
          </a:prstGeom>
          <a:noFill/>
          <a:ln/>
        </p:spPr>
        <p:txBody>
          <a:bodyPr wrap="square" lIns="25400" tIns="25400" rIns="25400" bIns="25400" rtlCol="0" anchor="t">
            <a:normAutofit lnSpcReduction="10000"/>
          </a:bodyPr>
          <a:lstStyle/>
          <a:p>
            <a:pPr marL="0" indent="0" algn="l">
              <a:buNone/>
            </a:pPr>
            <a:r>
              <a:rPr lang="en-US" sz="1650" b="1" kern="0" spc="150" dirty="0">
                <a:solidFill>
                  <a:srgbClr val="4D6B34"/>
                </a:solidFill>
                <a:latin typeface="Arial" pitchFamily="34" charset="0"/>
                <a:ea typeface="Arial" pitchFamily="34" charset="-122"/>
                <a:cs typeface="Arial" pitchFamily="34" charset="-120"/>
              </a:rPr>
              <a:t>BOARD MEMBER TOOLKIT</a:t>
            </a:r>
            <a:endParaRPr lang="en-US" sz="1650" dirty="0"/>
          </a:p>
        </p:txBody>
      </p:sp>
      <p:sp>
        <p:nvSpPr>
          <p:cNvPr id="3" name="Text 1"/>
          <p:cNvSpPr/>
          <p:nvPr/>
        </p:nvSpPr>
        <p:spPr>
          <a:xfrm>
            <a:off x="1333500" y="1295400"/>
            <a:ext cx="13620750" cy="561975"/>
          </a:xfrm>
          <a:prstGeom prst="rect">
            <a:avLst/>
          </a:prstGeom>
          <a:noFill/>
          <a:ln/>
        </p:spPr>
        <p:txBody>
          <a:bodyPr wrap="square" lIns="25400" tIns="25400" rIns="25400" bIns="25400" rtlCol="0" anchor="t">
            <a:normAutofit lnSpcReduction="10000"/>
          </a:bodyPr>
          <a:lstStyle/>
          <a:p>
            <a:pPr marL="0" indent="0" algn="l">
              <a:buNone/>
            </a:pPr>
            <a:r>
              <a:rPr lang="en-US" sz="3600" b="1" dirty="0">
                <a:solidFill>
                  <a:srgbClr val="3A3A3A"/>
                </a:solidFill>
                <a:latin typeface="Arial" pitchFamily="34" charset="0"/>
                <a:ea typeface="Arial" pitchFamily="34" charset="-122"/>
                <a:cs typeface="Arial" pitchFamily="34" charset="-120"/>
              </a:rPr>
              <a:t>Marketing Toolkit for Board Members</a:t>
            </a:r>
            <a:endParaRPr lang="en-US" sz="3600" dirty="0"/>
          </a:p>
        </p:txBody>
      </p:sp>
      <p:sp>
        <p:nvSpPr>
          <p:cNvPr id="4" name="Text 2"/>
          <p:cNvSpPr/>
          <p:nvPr/>
        </p:nvSpPr>
        <p:spPr>
          <a:xfrm>
            <a:off x="1333500" y="2047875"/>
            <a:ext cx="14716125" cy="805755"/>
          </a:xfrm>
          <a:prstGeom prst="rect">
            <a:avLst/>
          </a:prstGeom>
          <a:noFill/>
          <a:ln/>
        </p:spPr>
        <p:txBody>
          <a:bodyPr wrap="square" lIns="25400" tIns="25400" rIns="25400" bIns="25400" rtlCol="0" anchor="t">
            <a:normAutofit/>
          </a:bodyPr>
          <a:lstStyle/>
          <a:p>
            <a:pPr marL="0" indent="0" algn="l">
              <a:lnSpc>
                <a:spcPct val="130000"/>
              </a:lnSpc>
              <a:buNone/>
            </a:pPr>
            <a:r>
              <a:rPr lang="en-US" sz="1950" dirty="0">
                <a:solidFill>
                  <a:srgbClr val="5A5A5A"/>
                </a:solidFill>
                <a:latin typeface="Arial" pitchFamily="34" charset="0"/>
                <a:ea typeface="Arial" pitchFamily="34" charset="-122"/>
                <a:cs typeface="Arial" pitchFamily="34" charset="-120"/>
              </a:rPr>
              <a:t>Empower your board members to leverage their networks and advocate for donations to your organization during the San Diego Gives fundraising campaign, showcasing their volunteer board service as a form of philanthropy.</a:t>
            </a:r>
            <a:endParaRPr lang="en-US" sz="1950" dirty="0"/>
          </a:p>
        </p:txBody>
      </p:sp>
      <p:sp>
        <p:nvSpPr>
          <p:cNvPr id="5" name="Text 3"/>
          <p:cNvSpPr/>
          <p:nvPr/>
        </p:nvSpPr>
        <p:spPr>
          <a:xfrm>
            <a:off x="1333500" y="3082230"/>
            <a:ext cx="214015" cy="333375"/>
          </a:xfrm>
          <a:prstGeom prst="rect">
            <a:avLst/>
          </a:prstGeom>
          <a:noFill/>
          <a:ln/>
        </p:spPr>
        <p:txBody>
          <a:bodyPr wrap="square" lIns="25400" tIns="25400" rIns="25400" bIns="25400" rtlCol="0" anchor="t">
            <a:normAutofit lnSpcReduction="10000"/>
          </a:bodyPr>
          <a:lstStyle/>
          <a:p>
            <a:pPr marL="0" indent="0" algn="l">
              <a:buNone/>
            </a:pPr>
            <a:r>
              <a:rPr lang="en-US" sz="1950" b="1" dirty="0">
                <a:solidFill>
                  <a:srgbClr val="C3D92E"/>
                </a:solidFill>
                <a:latin typeface="Arial" pitchFamily="34" charset="0"/>
                <a:ea typeface="Arial" pitchFamily="34" charset="-122"/>
                <a:cs typeface="Arial" pitchFamily="34" charset="-120"/>
              </a:rPr>
              <a:t>–</a:t>
            </a:r>
            <a:endParaRPr lang="en-US" sz="1950" dirty="0"/>
          </a:p>
        </p:txBody>
      </p:sp>
      <p:sp>
        <p:nvSpPr>
          <p:cNvPr id="6" name="Text 4"/>
          <p:cNvSpPr/>
          <p:nvPr/>
        </p:nvSpPr>
        <p:spPr>
          <a:xfrm>
            <a:off x="1623715" y="3082230"/>
            <a:ext cx="7584237" cy="333375"/>
          </a:xfrm>
          <a:prstGeom prst="rect">
            <a:avLst/>
          </a:prstGeom>
          <a:noFill/>
          <a:ln/>
        </p:spPr>
        <p:txBody>
          <a:bodyPr wrap="square" lIns="25400" tIns="25400" rIns="25400" bIns="25400" rtlCol="0" anchor="t">
            <a:normAutofit lnSpcReduction="10000"/>
          </a:bodyPr>
          <a:lstStyle/>
          <a:p>
            <a:pPr marL="0" indent="0" algn="l">
              <a:buNone/>
            </a:pPr>
            <a:r>
              <a:rPr lang="en-US" sz="1950" dirty="0">
                <a:solidFill>
                  <a:srgbClr val="5A5A5A"/>
                </a:solidFill>
                <a:latin typeface="Arial" pitchFamily="34" charset="0"/>
                <a:ea typeface="Arial" pitchFamily="34" charset="-122"/>
                <a:cs typeface="Arial" pitchFamily="34" charset="-120"/>
              </a:rPr>
              <a:t>Discuss San Diego Gives during an upcoming board meeting.</a:t>
            </a:r>
            <a:endParaRPr lang="en-US" sz="1950" dirty="0"/>
          </a:p>
        </p:txBody>
      </p:sp>
      <p:sp>
        <p:nvSpPr>
          <p:cNvPr id="7" name="Text 5"/>
          <p:cNvSpPr/>
          <p:nvPr/>
        </p:nvSpPr>
        <p:spPr>
          <a:xfrm>
            <a:off x="1333500" y="3510855"/>
            <a:ext cx="214015" cy="333375"/>
          </a:xfrm>
          <a:prstGeom prst="rect">
            <a:avLst/>
          </a:prstGeom>
          <a:noFill/>
          <a:ln/>
        </p:spPr>
        <p:txBody>
          <a:bodyPr wrap="square" lIns="25400" tIns="25400" rIns="25400" bIns="25400" rtlCol="0" anchor="t">
            <a:normAutofit lnSpcReduction="10000"/>
          </a:bodyPr>
          <a:lstStyle/>
          <a:p>
            <a:pPr marL="0" indent="0" algn="l">
              <a:buNone/>
            </a:pPr>
            <a:r>
              <a:rPr lang="en-US" sz="1950" b="1" dirty="0">
                <a:solidFill>
                  <a:srgbClr val="C3D92E"/>
                </a:solidFill>
                <a:latin typeface="Arial" pitchFamily="34" charset="0"/>
                <a:ea typeface="Arial" pitchFamily="34" charset="-122"/>
                <a:cs typeface="Arial" pitchFamily="34" charset="-120"/>
              </a:rPr>
              <a:t>–</a:t>
            </a:r>
            <a:endParaRPr lang="en-US" sz="1950" dirty="0"/>
          </a:p>
        </p:txBody>
      </p:sp>
      <p:sp>
        <p:nvSpPr>
          <p:cNvPr id="8" name="Text 6"/>
          <p:cNvSpPr/>
          <p:nvPr/>
        </p:nvSpPr>
        <p:spPr>
          <a:xfrm>
            <a:off x="1623715" y="3510855"/>
            <a:ext cx="8332723" cy="333375"/>
          </a:xfrm>
          <a:prstGeom prst="rect">
            <a:avLst/>
          </a:prstGeom>
          <a:noFill/>
          <a:ln/>
        </p:spPr>
        <p:txBody>
          <a:bodyPr wrap="square" lIns="25400" tIns="25400" rIns="25400" bIns="25400" rtlCol="0" anchor="t">
            <a:normAutofit lnSpcReduction="10000"/>
          </a:bodyPr>
          <a:lstStyle/>
          <a:p>
            <a:pPr marL="0" indent="0" algn="l">
              <a:buNone/>
            </a:pPr>
            <a:r>
              <a:rPr lang="en-US" sz="1950" dirty="0">
                <a:solidFill>
                  <a:srgbClr val="5A5A5A"/>
                </a:solidFill>
                <a:latin typeface="Arial" pitchFamily="34" charset="0"/>
                <a:ea typeface="Arial" pitchFamily="34" charset="-122"/>
                <a:cs typeface="Arial" pitchFamily="34" charset="-120"/>
              </a:rPr>
              <a:t>Include reminders of San Diego Gives in any board correspondence.</a:t>
            </a:r>
            <a:endParaRPr lang="en-US" sz="1950" dirty="0"/>
          </a:p>
        </p:txBody>
      </p:sp>
      <p:sp>
        <p:nvSpPr>
          <p:cNvPr id="9" name="Text 7"/>
          <p:cNvSpPr/>
          <p:nvPr/>
        </p:nvSpPr>
        <p:spPr>
          <a:xfrm>
            <a:off x="1333500" y="3939480"/>
            <a:ext cx="214015" cy="333375"/>
          </a:xfrm>
          <a:prstGeom prst="rect">
            <a:avLst/>
          </a:prstGeom>
          <a:noFill/>
          <a:ln/>
        </p:spPr>
        <p:txBody>
          <a:bodyPr wrap="square" lIns="25400" tIns="25400" rIns="25400" bIns="25400" rtlCol="0" anchor="t">
            <a:normAutofit lnSpcReduction="10000"/>
          </a:bodyPr>
          <a:lstStyle/>
          <a:p>
            <a:pPr marL="0" indent="0" algn="l">
              <a:buNone/>
            </a:pPr>
            <a:r>
              <a:rPr lang="en-US" sz="1950" b="1" dirty="0">
                <a:solidFill>
                  <a:srgbClr val="C3D92E"/>
                </a:solidFill>
                <a:latin typeface="Arial" pitchFamily="34" charset="0"/>
                <a:ea typeface="Arial" pitchFamily="34" charset="-122"/>
                <a:cs typeface="Arial" pitchFamily="34" charset="-120"/>
              </a:rPr>
              <a:t>–</a:t>
            </a:r>
            <a:endParaRPr lang="en-US" sz="1950" dirty="0"/>
          </a:p>
        </p:txBody>
      </p:sp>
      <p:sp>
        <p:nvSpPr>
          <p:cNvPr id="10" name="Text 8"/>
          <p:cNvSpPr/>
          <p:nvPr/>
        </p:nvSpPr>
        <p:spPr>
          <a:xfrm>
            <a:off x="1623715" y="3939480"/>
            <a:ext cx="8028712" cy="333375"/>
          </a:xfrm>
          <a:prstGeom prst="rect">
            <a:avLst/>
          </a:prstGeom>
          <a:noFill/>
          <a:ln/>
        </p:spPr>
        <p:txBody>
          <a:bodyPr wrap="square" lIns="25400" tIns="25400" rIns="25400" bIns="25400" rtlCol="0" anchor="t">
            <a:normAutofit lnSpcReduction="10000"/>
          </a:bodyPr>
          <a:lstStyle/>
          <a:p>
            <a:pPr marL="0" indent="0" algn="l">
              <a:buNone/>
            </a:pPr>
            <a:r>
              <a:rPr lang="en-US" sz="1950" dirty="0">
                <a:solidFill>
                  <a:srgbClr val="5A5A5A"/>
                </a:solidFill>
                <a:latin typeface="Arial" pitchFamily="34" charset="0"/>
                <a:ea typeface="Arial" pitchFamily="34" charset="-122"/>
                <a:cs typeface="Arial" pitchFamily="34" charset="-120"/>
              </a:rPr>
              <a:t>Assign board members light fundraising goals for the campaign.</a:t>
            </a:r>
            <a:endParaRPr lang="en-US" sz="1950" dirty="0"/>
          </a:p>
        </p:txBody>
      </p:sp>
      <p:sp>
        <p:nvSpPr>
          <p:cNvPr id="11" name="Text 9"/>
          <p:cNvSpPr/>
          <p:nvPr/>
        </p:nvSpPr>
        <p:spPr>
          <a:xfrm>
            <a:off x="1333500" y="4368105"/>
            <a:ext cx="214015" cy="333375"/>
          </a:xfrm>
          <a:prstGeom prst="rect">
            <a:avLst/>
          </a:prstGeom>
          <a:noFill/>
          <a:ln/>
        </p:spPr>
        <p:txBody>
          <a:bodyPr wrap="square" lIns="25400" tIns="25400" rIns="25400" bIns="25400" rtlCol="0" anchor="t">
            <a:normAutofit lnSpcReduction="10000"/>
          </a:bodyPr>
          <a:lstStyle/>
          <a:p>
            <a:pPr marL="0" indent="0" algn="l">
              <a:buNone/>
            </a:pPr>
            <a:r>
              <a:rPr lang="en-US" sz="1950" b="1" dirty="0">
                <a:solidFill>
                  <a:srgbClr val="C3D92E"/>
                </a:solidFill>
                <a:latin typeface="Arial" pitchFamily="34" charset="0"/>
                <a:ea typeface="Arial" pitchFamily="34" charset="-122"/>
                <a:cs typeface="Arial" pitchFamily="34" charset="-120"/>
              </a:rPr>
              <a:t>–</a:t>
            </a:r>
            <a:endParaRPr lang="en-US" sz="1950" dirty="0"/>
          </a:p>
        </p:txBody>
      </p:sp>
      <p:sp>
        <p:nvSpPr>
          <p:cNvPr id="12" name="Text 10"/>
          <p:cNvSpPr/>
          <p:nvPr/>
        </p:nvSpPr>
        <p:spPr>
          <a:xfrm>
            <a:off x="1623715" y="4368105"/>
            <a:ext cx="7521372" cy="333375"/>
          </a:xfrm>
          <a:prstGeom prst="rect">
            <a:avLst/>
          </a:prstGeom>
          <a:noFill/>
          <a:ln/>
        </p:spPr>
        <p:txBody>
          <a:bodyPr wrap="square" lIns="25400" tIns="25400" rIns="25400" bIns="25400" rtlCol="0" anchor="t">
            <a:normAutofit lnSpcReduction="10000"/>
          </a:bodyPr>
          <a:lstStyle/>
          <a:p>
            <a:pPr marL="0" indent="0" algn="l">
              <a:buNone/>
            </a:pPr>
            <a:r>
              <a:rPr lang="en-US" sz="1950" dirty="0">
                <a:solidFill>
                  <a:srgbClr val="5A5A5A"/>
                </a:solidFill>
                <a:latin typeface="Arial" pitchFamily="34" charset="0"/>
                <a:ea typeface="Arial" pitchFamily="34" charset="-122"/>
                <a:cs typeface="Arial" pitchFamily="34" charset="-120"/>
              </a:rPr>
              <a:t>Work with board members on their written communications.</a:t>
            </a:r>
            <a:endParaRPr lang="en-US" sz="1950" dirty="0"/>
          </a:p>
        </p:txBody>
      </p:sp>
      <p:sp>
        <p:nvSpPr>
          <p:cNvPr id="13" name="Text 11"/>
          <p:cNvSpPr/>
          <p:nvPr/>
        </p:nvSpPr>
        <p:spPr>
          <a:xfrm>
            <a:off x="1333500" y="4796730"/>
            <a:ext cx="214015" cy="333375"/>
          </a:xfrm>
          <a:prstGeom prst="rect">
            <a:avLst/>
          </a:prstGeom>
          <a:noFill/>
          <a:ln/>
        </p:spPr>
        <p:txBody>
          <a:bodyPr wrap="square" lIns="25400" tIns="25400" rIns="25400" bIns="25400" rtlCol="0" anchor="t">
            <a:normAutofit lnSpcReduction="10000"/>
          </a:bodyPr>
          <a:lstStyle/>
          <a:p>
            <a:pPr marL="0" indent="0" algn="l">
              <a:buNone/>
            </a:pPr>
            <a:r>
              <a:rPr lang="en-US" sz="1950" b="1" dirty="0">
                <a:solidFill>
                  <a:srgbClr val="C3D92E"/>
                </a:solidFill>
                <a:latin typeface="Arial" pitchFamily="34" charset="0"/>
                <a:ea typeface="Arial" pitchFamily="34" charset="-122"/>
                <a:cs typeface="Arial" pitchFamily="34" charset="-120"/>
              </a:rPr>
              <a:t>–</a:t>
            </a:r>
            <a:endParaRPr lang="en-US" sz="1950" dirty="0"/>
          </a:p>
        </p:txBody>
      </p:sp>
      <p:sp>
        <p:nvSpPr>
          <p:cNvPr id="14" name="Text 12"/>
          <p:cNvSpPr/>
          <p:nvPr/>
        </p:nvSpPr>
        <p:spPr>
          <a:xfrm>
            <a:off x="1623715" y="4796730"/>
            <a:ext cx="3073509" cy="333375"/>
          </a:xfrm>
          <a:prstGeom prst="rect">
            <a:avLst/>
          </a:prstGeom>
          <a:noFill/>
          <a:ln/>
        </p:spPr>
        <p:txBody>
          <a:bodyPr wrap="square" lIns="25400" tIns="25400" rIns="25400" bIns="25400" rtlCol="0" anchor="t">
            <a:normAutofit lnSpcReduction="10000"/>
          </a:bodyPr>
          <a:lstStyle/>
          <a:p>
            <a:pPr marL="0" indent="0" algn="l">
              <a:buNone/>
            </a:pPr>
            <a:r>
              <a:rPr lang="en-US" sz="1950" dirty="0">
                <a:solidFill>
                  <a:srgbClr val="5A5A5A"/>
                </a:solidFill>
                <a:latin typeface="Arial" pitchFamily="34" charset="0"/>
                <a:ea typeface="Arial" pitchFamily="34" charset="-122"/>
                <a:cs typeface="Arial" pitchFamily="34" charset="-120"/>
              </a:rPr>
              <a:t>Encourage participation!</a:t>
            </a:r>
            <a:endParaRPr lang="en-US" sz="1950" dirty="0"/>
          </a:p>
        </p:txBody>
      </p:sp>
      <p:pic>
        <p:nvPicPr>
          <p:cNvPr id="15" name="Image 0" descr="preencoded.png"/>
          <p:cNvPicPr>
            <a:picLocks noChangeAspect="1"/>
          </p:cNvPicPr>
          <p:nvPr/>
        </p:nvPicPr>
        <p:blipFill>
          <a:blip r:embed="rId3"/>
          <a:stretch>
            <a:fillRect/>
          </a:stretch>
        </p:blipFill>
        <p:spPr>
          <a:xfrm>
            <a:off x="1333500" y="9220200"/>
            <a:ext cx="2479774" cy="609600"/>
          </a:xfrm>
          <a:prstGeom prst="rect">
            <a:avLst/>
          </a:prstGeom>
        </p:spPr>
      </p:pic>
      <p:pic>
        <p:nvPicPr>
          <p:cNvPr id="16" name="Image 1" descr="preencoded.png"/>
          <p:cNvPicPr>
            <a:picLocks noChangeAspect="1"/>
          </p:cNvPicPr>
          <p:nvPr/>
        </p:nvPicPr>
        <p:blipFill>
          <a:blip r:embed="rId4"/>
          <a:stretch>
            <a:fillRect/>
          </a:stretch>
        </p:blipFill>
        <p:spPr>
          <a:xfrm>
            <a:off x="15354300" y="9182100"/>
            <a:ext cx="1600200" cy="7620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333500" y="914400"/>
            <a:ext cx="17183100" cy="285750"/>
          </a:xfrm>
          <a:prstGeom prst="rect">
            <a:avLst/>
          </a:prstGeom>
          <a:noFill/>
          <a:ln/>
        </p:spPr>
        <p:txBody>
          <a:bodyPr wrap="square" lIns="25400" tIns="25400" rIns="25400" bIns="25400" rtlCol="0" anchor="t">
            <a:normAutofit lnSpcReduction="10000"/>
          </a:bodyPr>
          <a:lstStyle/>
          <a:p>
            <a:pPr marL="0" indent="0" algn="l">
              <a:buNone/>
            </a:pPr>
            <a:r>
              <a:rPr lang="en-US" sz="1650" b="1" kern="0" spc="150" dirty="0">
                <a:solidFill>
                  <a:srgbClr val="4D6B34"/>
                </a:solidFill>
                <a:latin typeface="Arial" pitchFamily="34" charset="0"/>
                <a:ea typeface="Arial" pitchFamily="34" charset="-122"/>
                <a:cs typeface="Arial" pitchFamily="34" charset="-120"/>
              </a:rPr>
              <a:t>BOARD MEMBER TOOLKIT</a:t>
            </a:r>
            <a:endParaRPr lang="en-US" sz="1650" dirty="0"/>
          </a:p>
        </p:txBody>
      </p:sp>
      <p:sp>
        <p:nvSpPr>
          <p:cNvPr id="3" name="Text 1"/>
          <p:cNvSpPr/>
          <p:nvPr/>
        </p:nvSpPr>
        <p:spPr>
          <a:xfrm>
            <a:off x="1333500" y="1295400"/>
            <a:ext cx="13620750" cy="561975"/>
          </a:xfrm>
          <a:prstGeom prst="rect">
            <a:avLst/>
          </a:prstGeom>
          <a:noFill/>
          <a:ln/>
        </p:spPr>
        <p:txBody>
          <a:bodyPr wrap="square" lIns="25400" tIns="25400" rIns="25400" bIns="25400" rtlCol="0" anchor="t">
            <a:normAutofit lnSpcReduction="10000"/>
          </a:bodyPr>
          <a:lstStyle/>
          <a:p>
            <a:pPr marL="0" indent="0" algn="l">
              <a:buNone/>
            </a:pPr>
            <a:r>
              <a:rPr lang="en-US" sz="3600" b="1" dirty="0">
                <a:solidFill>
                  <a:srgbClr val="3A3A3A"/>
                </a:solidFill>
                <a:latin typeface="Arial" pitchFamily="34" charset="0"/>
                <a:ea typeface="Arial" pitchFamily="34" charset="-122"/>
                <a:cs typeface="Arial" pitchFamily="34" charset="-120"/>
              </a:rPr>
              <a:t>Marketing Toolkit for Board Members</a:t>
            </a:r>
            <a:endParaRPr lang="en-US" sz="3600" dirty="0"/>
          </a:p>
        </p:txBody>
      </p:sp>
      <p:sp>
        <p:nvSpPr>
          <p:cNvPr id="4" name="Text 2"/>
          <p:cNvSpPr/>
          <p:nvPr/>
        </p:nvSpPr>
        <p:spPr>
          <a:xfrm>
            <a:off x="1333500" y="2047875"/>
            <a:ext cx="14225588" cy="805755"/>
          </a:xfrm>
          <a:prstGeom prst="rect">
            <a:avLst/>
          </a:prstGeom>
          <a:noFill/>
          <a:ln/>
        </p:spPr>
        <p:txBody>
          <a:bodyPr wrap="square" lIns="25400" tIns="25400" rIns="25400" bIns="25400" rtlCol="0" anchor="t">
            <a:normAutofit/>
          </a:bodyPr>
          <a:lstStyle/>
          <a:p>
            <a:pPr marL="0" indent="0" algn="l">
              <a:lnSpc>
                <a:spcPct val="130000"/>
              </a:lnSpc>
              <a:buNone/>
            </a:pPr>
            <a:r>
              <a:rPr lang="en-US" sz="1950" dirty="0">
                <a:solidFill>
                  <a:srgbClr val="5A5A5A"/>
                </a:solidFill>
                <a:latin typeface="Arial" pitchFamily="34" charset="0"/>
                <a:ea typeface="Arial" pitchFamily="34" charset="-122"/>
                <a:cs typeface="Arial" pitchFamily="34" charset="-120"/>
              </a:rPr>
              <a:t>We've created customizable email templates to help engage your audience before, during and after San Diego Gives. Personalize each email with your organization's voice, stories and impact to create meaningful connections.</a:t>
            </a:r>
            <a:endParaRPr lang="en-US" sz="1950" dirty="0"/>
          </a:p>
        </p:txBody>
      </p:sp>
      <p:sp>
        <p:nvSpPr>
          <p:cNvPr id="5" name="Text 3"/>
          <p:cNvSpPr/>
          <p:nvPr/>
        </p:nvSpPr>
        <p:spPr>
          <a:xfrm>
            <a:off x="1333500" y="3006030"/>
            <a:ext cx="17183100" cy="333375"/>
          </a:xfrm>
          <a:prstGeom prst="rect">
            <a:avLst/>
          </a:prstGeom>
          <a:noFill/>
          <a:ln/>
        </p:spPr>
        <p:txBody>
          <a:bodyPr wrap="square" lIns="25400" tIns="25400" rIns="25400" bIns="25400" rtlCol="0" anchor="t">
            <a:normAutofit lnSpcReduction="10000"/>
          </a:bodyPr>
          <a:lstStyle/>
          <a:p>
            <a:pPr marL="0" indent="0" algn="l">
              <a:buNone/>
            </a:pPr>
            <a:r>
              <a:rPr lang="en-US" sz="1950" b="1" dirty="0">
                <a:solidFill>
                  <a:srgbClr val="3A3A3A"/>
                </a:solidFill>
                <a:latin typeface="Arial" pitchFamily="34" charset="0"/>
                <a:ea typeface="Arial" pitchFamily="34" charset="-122"/>
                <a:cs typeface="Arial" pitchFamily="34" charset="-120"/>
              </a:rPr>
              <a:t>Mailchimp/Constant Contact-friendly e-mail templates include:</a:t>
            </a:r>
            <a:endParaRPr lang="en-US" sz="1950" dirty="0"/>
          </a:p>
        </p:txBody>
      </p:sp>
      <p:sp>
        <p:nvSpPr>
          <p:cNvPr id="6" name="Text 4"/>
          <p:cNvSpPr/>
          <p:nvPr/>
        </p:nvSpPr>
        <p:spPr>
          <a:xfrm>
            <a:off x="1333500" y="3434655"/>
            <a:ext cx="203448" cy="304800"/>
          </a:xfrm>
          <a:prstGeom prst="rect">
            <a:avLst/>
          </a:prstGeom>
          <a:noFill/>
          <a:ln/>
        </p:spPr>
        <p:txBody>
          <a:bodyPr wrap="square" lIns="25400" tIns="25400" rIns="25400" bIns="25400" rtlCol="0" anchor="t">
            <a:normAutofit lnSpcReduction="10000"/>
          </a:bodyPr>
          <a:lstStyle/>
          <a:p>
            <a:pPr marL="0" indent="0" algn="l">
              <a:buNone/>
            </a:pPr>
            <a:r>
              <a:rPr lang="en-US" sz="1800" b="1" dirty="0">
                <a:solidFill>
                  <a:srgbClr val="4D6B34"/>
                </a:solidFill>
                <a:latin typeface="Arial" pitchFamily="34" charset="0"/>
                <a:ea typeface="Arial" pitchFamily="34" charset="-122"/>
                <a:cs typeface="Arial" pitchFamily="34" charset="-120"/>
              </a:rPr>
              <a:t>–</a:t>
            </a:r>
            <a:endParaRPr lang="en-US" sz="1800" dirty="0"/>
          </a:p>
        </p:txBody>
      </p:sp>
      <p:sp>
        <p:nvSpPr>
          <p:cNvPr id="7" name="Text 5"/>
          <p:cNvSpPr/>
          <p:nvPr/>
        </p:nvSpPr>
        <p:spPr>
          <a:xfrm>
            <a:off x="1613148" y="3434655"/>
            <a:ext cx="3225760" cy="30480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5A5A5A"/>
                </a:solidFill>
                <a:latin typeface="Arial" pitchFamily="34" charset="0"/>
                <a:ea typeface="Arial" pitchFamily="34" charset="-122"/>
                <a:cs typeface="Arial" pitchFamily="34" charset="-120"/>
              </a:rPr>
              <a:t>Outreach to board members</a:t>
            </a:r>
            <a:endParaRPr lang="en-US" sz="1800" dirty="0"/>
          </a:p>
        </p:txBody>
      </p:sp>
      <p:sp>
        <p:nvSpPr>
          <p:cNvPr id="8" name="Text 6"/>
          <p:cNvSpPr/>
          <p:nvPr/>
        </p:nvSpPr>
        <p:spPr>
          <a:xfrm>
            <a:off x="1333500" y="3796605"/>
            <a:ext cx="203448" cy="304800"/>
          </a:xfrm>
          <a:prstGeom prst="rect">
            <a:avLst/>
          </a:prstGeom>
          <a:noFill/>
          <a:ln/>
        </p:spPr>
        <p:txBody>
          <a:bodyPr wrap="square" lIns="25400" tIns="25400" rIns="25400" bIns="25400" rtlCol="0" anchor="t">
            <a:normAutofit lnSpcReduction="10000"/>
          </a:bodyPr>
          <a:lstStyle/>
          <a:p>
            <a:pPr marL="0" indent="0" algn="l">
              <a:buNone/>
            </a:pPr>
            <a:r>
              <a:rPr lang="en-US" sz="1800" b="1" dirty="0">
                <a:solidFill>
                  <a:srgbClr val="4D6B34"/>
                </a:solidFill>
                <a:latin typeface="Arial" pitchFamily="34" charset="0"/>
                <a:ea typeface="Arial" pitchFamily="34" charset="-122"/>
                <a:cs typeface="Arial" pitchFamily="34" charset="-120"/>
              </a:rPr>
              <a:t>–</a:t>
            </a:r>
            <a:endParaRPr lang="en-US" sz="1800" dirty="0"/>
          </a:p>
        </p:txBody>
      </p:sp>
      <p:sp>
        <p:nvSpPr>
          <p:cNvPr id="9" name="Text 7"/>
          <p:cNvSpPr/>
          <p:nvPr/>
        </p:nvSpPr>
        <p:spPr>
          <a:xfrm>
            <a:off x="1613148" y="3796605"/>
            <a:ext cx="2199293" cy="30480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5A5A5A"/>
                </a:solidFill>
                <a:latin typeface="Arial" pitchFamily="34" charset="0"/>
                <a:ea typeface="Arial" pitchFamily="34" charset="-122"/>
                <a:cs typeface="Arial" pitchFamily="34" charset="-120"/>
              </a:rPr>
              <a:t>Outreach to donors</a:t>
            </a:r>
            <a:endParaRPr lang="en-US" sz="1800" dirty="0"/>
          </a:p>
        </p:txBody>
      </p:sp>
      <p:sp>
        <p:nvSpPr>
          <p:cNvPr id="10" name="Text 8"/>
          <p:cNvSpPr/>
          <p:nvPr/>
        </p:nvSpPr>
        <p:spPr>
          <a:xfrm>
            <a:off x="1333500" y="4158555"/>
            <a:ext cx="203448" cy="304800"/>
          </a:xfrm>
          <a:prstGeom prst="rect">
            <a:avLst/>
          </a:prstGeom>
          <a:noFill/>
          <a:ln/>
        </p:spPr>
        <p:txBody>
          <a:bodyPr wrap="square" lIns="25400" tIns="25400" rIns="25400" bIns="25400" rtlCol="0" anchor="t">
            <a:normAutofit lnSpcReduction="10000"/>
          </a:bodyPr>
          <a:lstStyle/>
          <a:p>
            <a:pPr marL="0" indent="0" algn="l">
              <a:buNone/>
            </a:pPr>
            <a:r>
              <a:rPr lang="en-US" sz="1800" b="1" dirty="0">
                <a:solidFill>
                  <a:srgbClr val="4D6B34"/>
                </a:solidFill>
                <a:latin typeface="Arial" pitchFamily="34" charset="0"/>
                <a:ea typeface="Arial" pitchFamily="34" charset="-122"/>
                <a:cs typeface="Arial" pitchFamily="34" charset="-120"/>
              </a:rPr>
              <a:t>–</a:t>
            </a:r>
            <a:endParaRPr lang="en-US" sz="1800" dirty="0"/>
          </a:p>
        </p:txBody>
      </p:sp>
      <p:sp>
        <p:nvSpPr>
          <p:cNvPr id="11" name="Text 9"/>
          <p:cNvSpPr/>
          <p:nvPr/>
        </p:nvSpPr>
        <p:spPr>
          <a:xfrm>
            <a:off x="1613148" y="4158555"/>
            <a:ext cx="2614627" cy="30480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5A5A5A"/>
                </a:solidFill>
                <a:latin typeface="Arial" pitchFamily="34" charset="0"/>
                <a:ea typeface="Arial" pitchFamily="34" charset="-122"/>
                <a:cs typeface="Arial" pitchFamily="34" charset="-120"/>
              </a:rPr>
              <a:t>Outreach to volunteers</a:t>
            </a:r>
            <a:endParaRPr lang="en-US" sz="1800" dirty="0"/>
          </a:p>
        </p:txBody>
      </p:sp>
      <p:sp>
        <p:nvSpPr>
          <p:cNvPr id="12" name="Text 10"/>
          <p:cNvSpPr/>
          <p:nvPr/>
        </p:nvSpPr>
        <p:spPr>
          <a:xfrm>
            <a:off x="1333500" y="4520505"/>
            <a:ext cx="203448" cy="304800"/>
          </a:xfrm>
          <a:prstGeom prst="rect">
            <a:avLst/>
          </a:prstGeom>
          <a:noFill/>
          <a:ln/>
        </p:spPr>
        <p:txBody>
          <a:bodyPr wrap="square" lIns="25400" tIns="25400" rIns="25400" bIns="25400" rtlCol="0" anchor="t">
            <a:normAutofit lnSpcReduction="10000"/>
          </a:bodyPr>
          <a:lstStyle/>
          <a:p>
            <a:pPr marL="0" indent="0" algn="l">
              <a:buNone/>
            </a:pPr>
            <a:r>
              <a:rPr lang="en-US" sz="1800" b="1" dirty="0">
                <a:solidFill>
                  <a:srgbClr val="4D6B34"/>
                </a:solidFill>
                <a:latin typeface="Arial" pitchFamily="34" charset="0"/>
                <a:ea typeface="Arial" pitchFamily="34" charset="-122"/>
                <a:cs typeface="Arial" pitchFamily="34" charset="-120"/>
              </a:rPr>
              <a:t>–</a:t>
            </a:r>
            <a:endParaRPr lang="en-US" sz="1800" dirty="0"/>
          </a:p>
        </p:txBody>
      </p:sp>
      <p:sp>
        <p:nvSpPr>
          <p:cNvPr id="13" name="Text 11"/>
          <p:cNvSpPr/>
          <p:nvPr/>
        </p:nvSpPr>
        <p:spPr>
          <a:xfrm>
            <a:off x="1613148" y="4520505"/>
            <a:ext cx="5536376" cy="30480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5A5A5A"/>
                </a:solidFill>
                <a:latin typeface="Arial" pitchFamily="34" charset="0"/>
                <a:ea typeface="Arial" pitchFamily="34" charset="-122"/>
                <a:cs typeface="Arial" pitchFamily="34" charset="-120"/>
              </a:rPr>
              <a:t>Calls-to-action and employer matching prompts</a:t>
            </a:r>
            <a:endParaRPr lang="en-US" sz="1800" dirty="0"/>
          </a:p>
        </p:txBody>
      </p:sp>
      <p:sp>
        <p:nvSpPr>
          <p:cNvPr id="14" name="Text 12"/>
          <p:cNvSpPr/>
          <p:nvPr/>
        </p:nvSpPr>
        <p:spPr>
          <a:xfrm>
            <a:off x="1333500" y="4977705"/>
            <a:ext cx="17183100" cy="333375"/>
          </a:xfrm>
          <a:prstGeom prst="rect">
            <a:avLst/>
          </a:prstGeom>
          <a:noFill/>
          <a:ln/>
        </p:spPr>
        <p:txBody>
          <a:bodyPr wrap="square" lIns="25400" tIns="25400" rIns="25400" bIns="25400" rtlCol="0" anchor="t">
            <a:normAutofit lnSpcReduction="10000"/>
          </a:bodyPr>
          <a:lstStyle/>
          <a:p>
            <a:pPr marL="0" indent="0" algn="l">
              <a:buNone/>
            </a:pPr>
            <a:r>
              <a:rPr lang="en-US" sz="1950" b="1" dirty="0">
                <a:solidFill>
                  <a:srgbClr val="3A3A3A"/>
                </a:solidFill>
                <a:latin typeface="Arial" pitchFamily="34" charset="0"/>
                <a:ea typeface="Arial" pitchFamily="34" charset="-122"/>
                <a:cs typeface="Arial" pitchFamily="34" charset="-120"/>
              </a:rPr>
              <a:t>Email templates can be downloaded at: </a:t>
            </a:r>
            <a:r>
              <a:rPr lang="en-US" sz="1950" b="1" dirty="0">
                <a:solidFill>
                  <a:srgbClr val="4D6B34"/>
                </a:solidFill>
                <a:latin typeface="Arial" pitchFamily="34" charset="0"/>
                <a:ea typeface="Arial" pitchFamily="34" charset="-122"/>
                <a:cs typeface="Arial" pitchFamily="34" charset="-120"/>
                <a:hlinkClick r:id="rId3"/>
              </a:rPr>
              <a:t>https://ncphilanthropy.org/sd-gives-marketing-kit/</a:t>
            </a:r>
            <a:endParaRPr lang="en-US" sz="1950" dirty="0"/>
          </a:p>
        </p:txBody>
      </p:sp>
      <p:pic>
        <p:nvPicPr>
          <p:cNvPr id="15" name="Image 0" descr="preencoded.png"/>
          <p:cNvPicPr>
            <a:picLocks noChangeAspect="1"/>
          </p:cNvPicPr>
          <p:nvPr/>
        </p:nvPicPr>
        <p:blipFill>
          <a:blip r:embed="rId4"/>
          <a:stretch>
            <a:fillRect/>
          </a:stretch>
        </p:blipFill>
        <p:spPr>
          <a:xfrm>
            <a:off x="1333500" y="9220200"/>
            <a:ext cx="2479774" cy="609600"/>
          </a:xfrm>
          <a:prstGeom prst="rect">
            <a:avLst/>
          </a:prstGeom>
        </p:spPr>
      </p:pic>
      <p:pic>
        <p:nvPicPr>
          <p:cNvPr id="16" name="Image 1" descr="preencoded.png"/>
          <p:cNvPicPr>
            <a:picLocks noChangeAspect="1"/>
          </p:cNvPicPr>
          <p:nvPr/>
        </p:nvPicPr>
        <p:blipFill>
          <a:blip r:embed="rId5"/>
          <a:stretch>
            <a:fillRect/>
          </a:stretch>
        </p:blipFill>
        <p:spPr>
          <a:xfrm>
            <a:off x="15354300" y="9182100"/>
            <a:ext cx="1600200" cy="7620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333500" y="762000"/>
            <a:ext cx="17183100" cy="285750"/>
          </a:xfrm>
          <a:prstGeom prst="rect">
            <a:avLst/>
          </a:prstGeom>
          <a:noFill/>
          <a:ln/>
        </p:spPr>
        <p:txBody>
          <a:bodyPr wrap="square" lIns="25400" tIns="25400" rIns="25400" bIns="25400" rtlCol="0" anchor="t">
            <a:normAutofit lnSpcReduction="10000"/>
          </a:bodyPr>
          <a:lstStyle/>
          <a:p>
            <a:pPr marL="0" indent="0" algn="l">
              <a:buNone/>
            </a:pPr>
            <a:r>
              <a:rPr lang="en-US" sz="1650" b="1" kern="0" spc="150" dirty="0">
                <a:solidFill>
                  <a:srgbClr val="4D6B34"/>
                </a:solidFill>
                <a:latin typeface="Arial" pitchFamily="34" charset="0"/>
                <a:ea typeface="Arial" pitchFamily="34" charset="-122"/>
                <a:cs typeface="Arial" pitchFamily="34" charset="-120"/>
              </a:rPr>
              <a:t>BOARD MEMBER TOOLKIT</a:t>
            </a:r>
            <a:endParaRPr lang="en-US" sz="1650" dirty="0"/>
          </a:p>
        </p:txBody>
      </p:sp>
      <p:sp>
        <p:nvSpPr>
          <p:cNvPr id="3" name="Text 1"/>
          <p:cNvSpPr/>
          <p:nvPr/>
        </p:nvSpPr>
        <p:spPr>
          <a:xfrm>
            <a:off x="1333500" y="1123950"/>
            <a:ext cx="17183100" cy="495300"/>
          </a:xfrm>
          <a:prstGeom prst="rect">
            <a:avLst/>
          </a:prstGeom>
          <a:noFill/>
          <a:ln/>
        </p:spPr>
        <p:txBody>
          <a:bodyPr wrap="square" lIns="25400" tIns="25400" rIns="25400" bIns="25400" rtlCol="0" anchor="t">
            <a:normAutofit lnSpcReduction="10000"/>
          </a:bodyPr>
          <a:lstStyle/>
          <a:p>
            <a:pPr marL="0" indent="0" algn="l">
              <a:buNone/>
            </a:pPr>
            <a:r>
              <a:rPr lang="en-US" sz="3150" b="1" dirty="0">
                <a:solidFill>
                  <a:srgbClr val="3A3A3A"/>
                </a:solidFill>
                <a:latin typeface="Arial" pitchFamily="34" charset="0"/>
                <a:ea typeface="Arial" pitchFamily="34" charset="-122"/>
                <a:cs typeface="Arial" pitchFamily="34" charset="-120"/>
              </a:rPr>
              <a:t>Sample Introduction Letter to Your Board</a:t>
            </a:r>
            <a:endParaRPr lang="en-US" sz="3150" dirty="0"/>
          </a:p>
        </p:txBody>
      </p:sp>
      <p:grpSp>
        <p:nvGrpSpPr>
          <p:cNvPr id="22" name="Group 21">
            <a:extLst>
              <a:ext uri="{FF2B5EF4-FFF2-40B4-BE49-F238E27FC236}">
                <a16:creationId xmlns:a16="http://schemas.microsoft.com/office/drawing/2014/main" id="{FFABAAD1-8A47-226B-050C-B876CA7F0A61}"/>
              </a:ext>
            </a:extLst>
          </p:cNvPr>
          <p:cNvGrpSpPr/>
          <p:nvPr/>
        </p:nvGrpSpPr>
        <p:grpSpPr>
          <a:xfrm>
            <a:off x="1333500" y="2401640"/>
            <a:ext cx="16764000" cy="1565672"/>
            <a:chOff x="1333500" y="1809750"/>
            <a:chExt cx="16764000" cy="1565672"/>
          </a:xfrm>
        </p:grpSpPr>
        <p:sp>
          <p:nvSpPr>
            <p:cNvPr id="4" name="Text 2"/>
            <p:cNvSpPr/>
            <p:nvPr/>
          </p:nvSpPr>
          <p:spPr>
            <a:xfrm>
              <a:off x="1333500" y="1809750"/>
              <a:ext cx="16764000" cy="362843"/>
            </a:xfrm>
            <a:prstGeom prst="rect">
              <a:avLst/>
            </a:prstGeom>
            <a:noFill/>
            <a:ln/>
          </p:spPr>
          <p:txBody>
            <a:bodyPr wrap="square" lIns="25400" tIns="25400" rIns="25400" bIns="25400" rtlCol="0" anchor="t">
              <a:noAutofit/>
            </a:bodyPr>
            <a:lstStyle/>
            <a:p>
              <a:pPr marL="0" indent="0" algn="l">
                <a:lnSpc>
                  <a:spcPct val="131154"/>
                </a:lnSpc>
                <a:buNone/>
              </a:pPr>
              <a:r>
                <a:rPr lang="en-US" dirty="0">
                  <a:solidFill>
                    <a:srgbClr val="5A5A5A"/>
                  </a:solidFill>
                  <a:latin typeface="Arial" pitchFamily="34" charset="0"/>
                  <a:ea typeface="Arial" pitchFamily="34" charset="-122"/>
                  <a:cs typeface="Arial" pitchFamily="34" charset="-120"/>
                </a:rPr>
                <a:t>Dear [Board Member Name],</a:t>
              </a:r>
              <a:endParaRPr lang="en-US" dirty="0"/>
            </a:p>
          </p:txBody>
        </p:sp>
        <p:sp>
          <p:nvSpPr>
            <p:cNvPr id="5" name="Text 3"/>
            <p:cNvSpPr/>
            <p:nvPr/>
          </p:nvSpPr>
          <p:spPr>
            <a:xfrm>
              <a:off x="1333500" y="2248793"/>
              <a:ext cx="15697200" cy="687586"/>
            </a:xfrm>
            <a:prstGeom prst="rect">
              <a:avLst/>
            </a:prstGeom>
            <a:noFill/>
            <a:ln/>
          </p:spPr>
          <p:txBody>
            <a:bodyPr wrap="square" lIns="25400" tIns="25400" rIns="25400" bIns="25400" rtlCol="0" anchor="t">
              <a:noAutofit/>
            </a:bodyPr>
            <a:lstStyle/>
            <a:p>
              <a:pPr marL="0" indent="0" algn="l">
                <a:lnSpc>
                  <a:spcPct val="131154"/>
                </a:lnSpc>
                <a:buNone/>
              </a:pPr>
              <a:r>
                <a:rPr lang="en-US" dirty="0">
                  <a:solidFill>
                    <a:srgbClr val="5A5A5A"/>
                  </a:solidFill>
                  <a:latin typeface="Arial" pitchFamily="34" charset="0"/>
                  <a:ea typeface="Arial" pitchFamily="34" charset="-122"/>
                  <a:cs typeface="Arial" pitchFamily="34" charset="-120"/>
                </a:rPr>
                <a:t>We're excited to share that [Organization Name] is once again participating in San Diego Gives, a countywide day of giving that celebrates and supports local nonprofits like ours. This year's event takes place on Thurs., Sept. 17, and we need your help to make it our most successful campaign yet.</a:t>
              </a:r>
              <a:endParaRPr lang="en-US" dirty="0"/>
            </a:p>
          </p:txBody>
        </p:sp>
        <p:sp>
          <p:nvSpPr>
            <p:cNvPr id="6" name="Text 4"/>
            <p:cNvSpPr/>
            <p:nvPr/>
          </p:nvSpPr>
          <p:spPr>
            <a:xfrm>
              <a:off x="1333500" y="3012579"/>
              <a:ext cx="16764000" cy="362843"/>
            </a:xfrm>
            <a:prstGeom prst="rect">
              <a:avLst/>
            </a:prstGeom>
            <a:noFill/>
            <a:ln/>
          </p:spPr>
          <p:txBody>
            <a:bodyPr wrap="square" lIns="25400" tIns="25400" rIns="25400" bIns="25400" rtlCol="0" anchor="t">
              <a:normAutofit lnSpcReduction="10000"/>
            </a:bodyPr>
            <a:lstStyle/>
            <a:p>
              <a:pPr marL="0" indent="0" algn="l">
                <a:lnSpc>
                  <a:spcPct val="131154"/>
                </a:lnSpc>
                <a:buNone/>
              </a:pPr>
              <a:r>
                <a:rPr lang="en-US" dirty="0">
                  <a:solidFill>
                    <a:srgbClr val="5A5A5A"/>
                  </a:solidFill>
                  <a:latin typeface="Arial" pitchFamily="34" charset="0"/>
                  <a:ea typeface="Arial" pitchFamily="34" charset="-122"/>
                  <a:cs typeface="Arial" pitchFamily="34" charset="-120"/>
                </a:rPr>
                <a:t>As a valued board member, your voice and leadership make a big difference. Here are a few simple ways you can support our campaign:</a:t>
              </a:r>
              <a:endParaRPr lang="en-US" dirty="0"/>
            </a:p>
          </p:txBody>
        </p:sp>
      </p:grpSp>
      <p:grpSp>
        <p:nvGrpSpPr>
          <p:cNvPr id="20" name="Group 19">
            <a:extLst>
              <a:ext uri="{FF2B5EF4-FFF2-40B4-BE49-F238E27FC236}">
                <a16:creationId xmlns:a16="http://schemas.microsoft.com/office/drawing/2014/main" id="{90377691-5AD8-1451-AB5E-306B7B945A81}"/>
              </a:ext>
            </a:extLst>
          </p:cNvPr>
          <p:cNvGrpSpPr/>
          <p:nvPr/>
        </p:nvGrpSpPr>
        <p:grpSpPr>
          <a:xfrm>
            <a:off x="1518241" y="4215408"/>
            <a:ext cx="8679120" cy="1508522"/>
            <a:chOff x="1390650" y="3451622"/>
            <a:chExt cx="8679120" cy="1508522"/>
          </a:xfrm>
        </p:grpSpPr>
        <p:sp>
          <p:nvSpPr>
            <p:cNvPr id="7" name="Text 5"/>
            <p:cNvSpPr/>
            <p:nvPr/>
          </p:nvSpPr>
          <p:spPr>
            <a:xfrm>
              <a:off x="1390650" y="3451622"/>
              <a:ext cx="192881" cy="362843"/>
            </a:xfrm>
            <a:prstGeom prst="rect">
              <a:avLst/>
            </a:prstGeom>
            <a:noFill/>
            <a:ln/>
          </p:spPr>
          <p:txBody>
            <a:bodyPr wrap="square" lIns="25400" tIns="25400" rIns="25400" bIns="25400" rtlCol="0" anchor="t">
              <a:noAutofit/>
            </a:bodyPr>
            <a:lstStyle/>
            <a:p>
              <a:pPr marL="0" indent="0" algn="l">
                <a:lnSpc>
                  <a:spcPct val="131154"/>
                </a:lnSpc>
                <a:buNone/>
              </a:pPr>
              <a:r>
                <a:rPr lang="en-US" b="1" dirty="0">
                  <a:solidFill>
                    <a:srgbClr val="E0316D"/>
                  </a:solidFill>
                  <a:latin typeface="Arial" pitchFamily="34" charset="0"/>
                  <a:ea typeface="Arial" pitchFamily="34" charset="-122"/>
                  <a:cs typeface="Arial" pitchFamily="34" charset="-120"/>
                </a:rPr>
                <a:t>–</a:t>
              </a:r>
              <a:endParaRPr lang="en-US" dirty="0"/>
            </a:p>
          </p:txBody>
        </p:sp>
        <p:sp>
          <p:nvSpPr>
            <p:cNvPr id="8" name="Text 6"/>
            <p:cNvSpPr/>
            <p:nvPr/>
          </p:nvSpPr>
          <p:spPr>
            <a:xfrm>
              <a:off x="1621631" y="3451622"/>
              <a:ext cx="4871874" cy="362843"/>
            </a:xfrm>
            <a:prstGeom prst="rect">
              <a:avLst/>
            </a:prstGeom>
            <a:noFill/>
            <a:ln/>
          </p:spPr>
          <p:txBody>
            <a:bodyPr wrap="square" lIns="25400" tIns="25400" rIns="25400" bIns="25400" rtlCol="0" anchor="t">
              <a:noAutofit/>
            </a:bodyPr>
            <a:lstStyle/>
            <a:p>
              <a:pPr marL="0" indent="0" algn="l">
                <a:lnSpc>
                  <a:spcPct val="131154"/>
                </a:lnSpc>
                <a:buNone/>
              </a:pPr>
              <a:r>
                <a:rPr lang="en-US" dirty="0">
                  <a:solidFill>
                    <a:srgbClr val="5A5A5A"/>
                  </a:solidFill>
                  <a:latin typeface="Arial" pitchFamily="34" charset="0"/>
                  <a:ea typeface="Arial" pitchFamily="34" charset="-122"/>
                  <a:cs typeface="Arial" pitchFamily="34" charset="-120"/>
                </a:rPr>
                <a:t>Make an early gift to help us build momentum</a:t>
              </a:r>
              <a:endParaRPr lang="en-US" dirty="0"/>
            </a:p>
          </p:txBody>
        </p:sp>
        <p:sp>
          <p:nvSpPr>
            <p:cNvPr id="9" name="Text 7"/>
            <p:cNvSpPr/>
            <p:nvPr/>
          </p:nvSpPr>
          <p:spPr>
            <a:xfrm>
              <a:off x="1390650" y="3833515"/>
              <a:ext cx="192881" cy="362843"/>
            </a:xfrm>
            <a:prstGeom prst="rect">
              <a:avLst/>
            </a:prstGeom>
            <a:noFill/>
            <a:ln/>
          </p:spPr>
          <p:txBody>
            <a:bodyPr wrap="square" lIns="25400" tIns="25400" rIns="25400" bIns="25400" rtlCol="0" anchor="t">
              <a:noAutofit/>
            </a:bodyPr>
            <a:lstStyle/>
            <a:p>
              <a:pPr marL="0" indent="0" algn="l">
                <a:lnSpc>
                  <a:spcPct val="131154"/>
                </a:lnSpc>
                <a:buNone/>
              </a:pPr>
              <a:r>
                <a:rPr lang="en-US" b="1" dirty="0">
                  <a:solidFill>
                    <a:srgbClr val="E0316D"/>
                  </a:solidFill>
                  <a:latin typeface="Arial" pitchFamily="34" charset="0"/>
                  <a:ea typeface="Arial" pitchFamily="34" charset="-122"/>
                  <a:cs typeface="Arial" pitchFamily="34" charset="-120"/>
                </a:rPr>
                <a:t>–</a:t>
              </a:r>
              <a:endParaRPr lang="en-US" dirty="0"/>
            </a:p>
          </p:txBody>
        </p:sp>
        <p:sp>
          <p:nvSpPr>
            <p:cNvPr id="10" name="Text 8"/>
            <p:cNvSpPr/>
            <p:nvPr/>
          </p:nvSpPr>
          <p:spPr>
            <a:xfrm>
              <a:off x="1621631" y="3833515"/>
              <a:ext cx="6969502" cy="362843"/>
            </a:xfrm>
            <a:prstGeom prst="rect">
              <a:avLst/>
            </a:prstGeom>
            <a:noFill/>
            <a:ln/>
          </p:spPr>
          <p:txBody>
            <a:bodyPr wrap="square" lIns="25400" tIns="25400" rIns="25400" bIns="25400" rtlCol="0" anchor="t">
              <a:noAutofit/>
            </a:bodyPr>
            <a:lstStyle/>
            <a:p>
              <a:pPr marL="0" indent="0" algn="l">
                <a:lnSpc>
                  <a:spcPct val="131154"/>
                </a:lnSpc>
                <a:buNone/>
              </a:pPr>
              <a:r>
                <a:rPr lang="en-US" dirty="0">
                  <a:solidFill>
                    <a:srgbClr val="5A5A5A"/>
                  </a:solidFill>
                  <a:latin typeface="Arial" pitchFamily="34" charset="0"/>
                  <a:ea typeface="Arial" pitchFamily="34" charset="-122"/>
                  <a:cs typeface="Arial" pitchFamily="34" charset="-120"/>
                </a:rPr>
                <a:t>Share our campaign with your personal and professional networks</a:t>
              </a:r>
              <a:endParaRPr lang="en-US" dirty="0"/>
            </a:p>
          </p:txBody>
        </p:sp>
        <p:sp>
          <p:nvSpPr>
            <p:cNvPr id="11" name="Text 9"/>
            <p:cNvSpPr/>
            <p:nvPr/>
          </p:nvSpPr>
          <p:spPr>
            <a:xfrm>
              <a:off x="1390650" y="4215408"/>
              <a:ext cx="192881" cy="362843"/>
            </a:xfrm>
            <a:prstGeom prst="rect">
              <a:avLst/>
            </a:prstGeom>
            <a:noFill/>
            <a:ln/>
          </p:spPr>
          <p:txBody>
            <a:bodyPr wrap="square" lIns="25400" tIns="25400" rIns="25400" bIns="25400" rtlCol="0" anchor="t">
              <a:noAutofit/>
            </a:bodyPr>
            <a:lstStyle/>
            <a:p>
              <a:pPr marL="0" indent="0" algn="l">
                <a:lnSpc>
                  <a:spcPct val="131154"/>
                </a:lnSpc>
                <a:buNone/>
              </a:pPr>
              <a:r>
                <a:rPr lang="en-US" b="1" dirty="0">
                  <a:solidFill>
                    <a:srgbClr val="E0316D"/>
                  </a:solidFill>
                  <a:latin typeface="Arial" pitchFamily="34" charset="0"/>
                  <a:ea typeface="Arial" pitchFamily="34" charset="-122"/>
                  <a:cs typeface="Arial" pitchFamily="34" charset="-120"/>
                </a:rPr>
                <a:t>–</a:t>
              </a:r>
              <a:endParaRPr lang="en-US" dirty="0"/>
            </a:p>
          </p:txBody>
        </p:sp>
        <p:sp>
          <p:nvSpPr>
            <p:cNvPr id="12" name="Text 10"/>
            <p:cNvSpPr/>
            <p:nvPr/>
          </p:nvSpPr>
          <p:spPr>
            <a:xfrm>
              <a:off x="1621631" y="4215408"/>
              <a:ext cx="8448139" cy="362843"/>
            </a:xfrm>
            <a:prstGeom prst="rect">
              <a:avLst/>
            </a:prstGeom>
            <a:noFill/>
            <a:ln/>
          </p:spPr>
          <p:txBody>
            <a:bodyPr wrap="square" lIns="25400" tIns="25400" rIns="25400" bIns="25400" rtlCol="0" anchor="t">
              <a:noAutofit/>
            </a:bodyPr>
            <a:lstStyle/>
            <a:p>
              <a:pPr marL="0" indent="0" algn="l">
                <a:lnSpc>
                  <a:spcPct val="131154"/>
                </a:lnSpc>
                <a:buNone/>
              </a:pPr>
              <a:r>
                <a:rPr lang="en-US" dirty="0">
                  <a:solidFill>
                    <a:srgbClr val="5A5A5A"/>
                  </a:solidFill>
                  <a:latin typeface="Arial" pitchFamily="34" charset="0"/>
                  <a:ea typeface="Arial" pitchFamily="34" charset="-122"/>
                  <a:cs typeface="Arial" pitchFamily="34" charset="-120"/>
                </a:rPr>
                <a:t>Post on social media using the San Diego Gives hashtag and campaign graphics</a:t>
              </a:r>
              <a:endParaRPr lang="en-US" dirty="0"/>
            </a:p>
          </p:txBody>
        </p:sp>
        <p:sp>
          <p:nvSpPr>
            <p:cNvPr id="13" name="Text 11"/>
            <p:cNvSpPr/>
            <p:nvPr/>
          </p:nvSpPr>
          <p:spPr>
            <a:xfrm>
              <a:off x="1390650" y="4597301"/>
              <a:ext cx="192881" cy="362843"/>
            </a:xfrm>
            <a:prstGeom prst="rect">
              <a:avLst/>
            </a:prstGeom>
            <a:noFill/>
            <a:ln/>
          </p:spPr>
          <p:txBody>
            <a:bodyPr wrap="square" lIns="25400" tIns="25400" rIns="25400" bIns="25400" rtlCol="0" anchor="t">
              <a:noAutofit/>
            </a:bodyPr>
            <a:lstStyle/>
            <a:p>
              <a:pPr marL="0" indent="0" algn="l">
                <a:lnSpc>
                  <a:spcPct val="131154"/>
                </a:lnSpc>
                <a:buNone/>
              </a:pPr>
              <a:r>
                <a:rPr lang="en-US" b="1" dirty="0">
                  <a:solidFill>
                    <a:srgbClr val="E0316D"/>
                  </a:solidFill>
                  <a:latin typeface="Arial" pitchFamily="34" charset="0"/>
                  <a:ea typeface="Arial" pitchFamily="34" charset="-122"/>
                  <a:cs typeface="Arial" pitchFamily="34" charset="-120"/>
                </a:rPr>
                <a:t>–</a:t>
              </a:r>
              <a:endParaRPr lang="en-US" dirty="0"/>
            </a:p>
          </p:txBody>
        </p:sp>
        <p:sp>
          <p:nvSpPr>
            <p:cNvPr id="14" name="Text 12"/>
            <p:cNvSpPr/>
            <p:nvPr/>
          </p:nvSpPr>
          <p:spPr>
            <a:xfrm>
              <a:off x="1621631" y="4597301"/>
              <a:ext cx="6934140" cy="362843"/>
            </a:xfrm>
            <a:prstGeom prst="rect">
              <a:avLst/>
            </a:prstGeom>
            <a:noFill/>
            <a:ln/>
          </p:spPr>
          <p:txBody>
            <a:bodyPr wrap="square" lIns="25400" tIns="25400" rIns="25400" bIns="25400" rtlCol="0" anchor="t">
              <a:noAutofit/>
            </a:bodyPr>
            <a:lstStyle/>
            <a:p>
              <a:pPr marL="0" indent="0" algn="l">
                <a:lnSpc>
                  <a:spcPct val="131154"/>
                </a:lnSpc>
                <a:buNone/>
              </a:pPr>
              <a:r>
                <a:rPr lang="en-US" dirty="0">
                  <a:solidFill>
                    <a:srgbClr val="5A5A5A"/>
                  </a:solidFill>
                  <a:latin typeface="Arial" pitchFamily="34" charset="0"/>
                  <a:ea typeface="Arial" pitchFamily="34" charset="-122"/>
                  <a:cs typeface="Arial" pitchFamily="34" charset="-120"/>
                </a:rPr>
                <a:t>Encourage others to give by highlighting why our mission matters</a:t>
              </a:r>
              <a:endParaRPr lang="en-US" dirty="0"/>
            </a:p>
          </p:txBody>
        </p:sp>
      </p:grpSp>
      <p:grpSp>
        <p:nvGrpSpPr>
          <p:cNvPr id="21" name="Group 20">
            <a:extLst>
              <a:ext uri="{FF2B5EF4-FFF2-40B4-BE49-F238E27FC236}">
                <a16:creationId xmlns:a16="http://schemas.microsoft.com/office/drawing/2014/main" id="{22E37B42-3154-DB01-A876-D28DC23CA40D}"/>
              </a:ext>
            </a:extLst>
          </p:cNvPr>
          <p:cNvGrpSpPr/>
          <p:nvPr/>
        </p:nvGrpSpPr>
        <p:grpSpPr>
          <a:xfrm>
            <a:off x="1333500" y="5984081"/>
            <a:ext cx="16764000" cy="1368226"/>
            <a:chOff x="1333500" y="5036344"/>
            <a:chExt cx="16764000" cy="1368226"/>
          </a:xfrm>
        </p:grpSpPr>
        <p:sp>
          <p:nvSpPr>
            <p:cNvPr id="15" name="Text 13"/>
            <p:cNvSpPr/>
            <p:nvPr/>
          </p:nvSpPr>
          <p:spPr>
            <a:xfrm>
              <a:off x="1333500" y="5036344"/>
              <a:ext cx="15697200" cy="687586"/>
            </a:xfrm>
            <a:prstGeom prst="rect">
              <a:avLst/>
            </a:prstGeom>
            <a:noFill/>
            <a:ln/>
          </p:spPr>
          <p:txBody>
            <a:bodyPr wrap="square" lIns="25400" tIns="25400" rIns="25400" bIns="25400" rtlCol="0" anchor="t">
              <a:noAutofit/>
            </a:bodyPr>
            <a:lstStyle/>
            <a:p>
              <a:pPr marL="0" indent="0" algn="l">
                <a:lnSpc>
                  <a:spcPct val="131154"/>
                </a:lnSpc>
                <a:buNone/>
              </a:pPr>
              <a:r>
                <a:rPr lang="en-US" dirty="0">
                  <a:solidFill>
                    <a:srgbClr val="5A5A5A"/>
                  </a:solidFill>
                  <a:latin typeface="Arial" pitchFamily="34" charset="0"/>
                  <a:ea typeface="Arial" pitchFamily="34" charset="-122"/>
                  <a:cs typeface="Arial" pitchFamily="34" charset="-120"/>
                </a:rPr>
                <a:t>Your involvement in the campaign is invaluable to our success. Together, we can make a meaningful difference in the lives of those in need and strengthen the fabric of our community. Thank you for your continued support and dedication to our mission.</a:t>
              </a:r>
              <a:endParaRPr lang="en-US" dirty="0"/>
            </a:p>
          </p:txBody>
        </p:sp>
        <p:sp>
          <p:nvSpPr>
            <p:cNvPr id="16" name="Text 14"/>
            <p:cNvSpPr/>
            <p:nvPr/>
          </p:nvSpPr>
          <p:spPr>
            <a:xfrm>
              <a:off x="1333500" y="6041727"/>
              <a:ext cx="16764000" cy="362843"/>
            </a:xfrm>
            <a:prstGeom prst="rect">
              <a:avLst/>
            </a:prstGeom>
            <a:noFill/>
            <a:ln/>
          </p:spPr>
          <p:txBody>
            <a:bodyPr wrap="square" lIns="25400" tIns="25400" rIns="25400" bIns="25400" rtlCol="0" anchor="t">
              <a:normAutofit lnSpcReduction="10000"/>
            </a:bodyPr>
            <a:lstStyle/>
            <a:p>
              <a:pPr marL="0" indent="0" algn="l">
                <a:lnSpc>
                  <a:spcPct val="131154"/>
                </a:lnSpc>
                <a:buNone/>
              </a:pPr>
              <a:r>
                <a:rPr lang="en-US" dirty="0">
                  <a:solidFill>
                    <a:srgbClr val="5A5A5A"/>
                  </a:solidFill>
                  <a:latin typeface="Arial" pitchFamily="34" charset="0"/>
                  <a:ea typeface="Arial" pitchFamily="34" charset="-122"/>
                  <a:cs typeface="Arial" pitchFamily="34" charset="-120"/>
                </a:rPr>
                <a:t>Please let us know how you'd like to be involved, and don't hesitate to reach out with questions or ideas.</a:t>
              </a:r>
              <a:endParaRPr lang="en-US" dirty="0"/>
            </a:p>
          </p:txBody>
        </p:sp>
      </p:grpSp>
      <p:sp>
        <p:nvSpPr>
          <p:cNvPr id="17" name="Text 15"/>
          <p:cNvSpPr/>
          <p:nvPr/>
        </p:nvSpPr>
        <p:spPr>
          <a:xfrm>
            <a:off x="1333500" y="7525148"/>
            <a:ext cx="17183100" cy="238125"/>
          </a:xfrm>
          <a:prstGeom prst="rect">
            <a:avLst/>
          </a:prstGeom>
          <a:noFill/>
          <a:ln/>
        </p:spPr>
        <p:txBody>
          <a:bodyPr wrap="square" lIns="25400" tIns="25400" rIns="25400" bIns="25400" rtlCol="0" anchor="t">
            <a:normAutofit lnSpcReduction="10000"/>
          </a:bodyPr>
          <a:lstStyle/>
          <a:p>
            <a:pPr marL="0" indent="0" algn="l">
              <a:buNone/>
            </a:pPr>
            <a:r>
              <a:rPr lang="en-US" sz="1350" i="1" dirty="0">
                <a:solidFill>
                  <a:srgbClr val="9A9A9A"/>
                </a:solidFill>
                <a:latin typeface="Arial" pitchFamily="34" charset="0"/>
                <a:ea typeface="Arial" pitchFamily="34" charset="-122"/>
                <a:cs typeface="Arial" pitchFamily="34" charset="-120"/>
              </a:rPr>
              <a:t>Cont. next slide</a:t>
            </a:r>
            <a:endParaRPr lang="en-US" sz="1350" dirty="0"/>
          </a:p>
        </p:txBody>
      </p:sp>
      <p:pic>
        <p:nvPicPr>
          <p:cNvPr id="18" name="Image 0" descr="preencoded.png"/>
          <p:cNvPicPr>
            <a:picLocks noChangeAspect="1"/>
          </p:cNvPicPr>
          <p:nvPr/>
        </p:nvPicPr>
        <p:blipFill>
          <a:blip r:embed="rId3"/>
          <a:stretch>
            <a:fillRect/>
          </a:stretch>
        </p:blipFill>
        <p:spPr>
          <a:xfrm>
            <a:off x="1333500" y="9391650"/>
            <a:ext cx="2092375" cy="514350"/>
          </a:xfrm>
          <a:prstGeom prst="rect">
            <a:avLst/>
          </a:prstGeom>
        </p:spPr>
      </p:pic>
      <p:pic>
        <p:nvPicPr>
          <p:cNvPr id="19" name="Image 1" descr="preencoded.png"/>
          <p:cNvPicPr>
            <a:picLocks noChangeAspect="1"/>
          </p:cNvPicPr>
          <p:nvPr/>
        </p:nvPicPr>
        <p:blipFill>
          <a:blip r:embed="rId4"/>
          <a:stretch>
            <a:fillRect/>
          </a:stretch>
        </p:blipFill>
        <p:spPr>
          <a:xfrm>
            <a:off x="15754350" y="9429750"/>
            <a:ext cx="1200150" cy="5715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333500" y="914400"/>
            <a:ext cx="17183100" cy="285750"/>
          </a:xfrm>
          <a:prstGeom prst="rect">
            <a:avLst/>
          </a:prstGeom>
          <a:noFill/>
          <a:ln/>
        </p:spPr>
        <p:txBody>
          <a:bodyPr wrap="square" lIns="25400" tIns="25400" rIns="25400" bIns="25400" rtlCol="0" anchor="t">
            <a:normAutofit lnSpcReduction="10000"/>
          </a:bodyPr>
          <a:lstStyle/>
          <a:p>
            <a:pPr marL="0" indent="0" algn="l">
              <a:buNone/>
            </a:pPr>
            <a:r>
              <a:rPr lang="en-US" sz="1650" b="1" kern="0" spc="150" dirty="0">
                <a:solidFill>
                  <a:srgbClr val="4D6B34"/>
                </a:solidFill>
                <a:latin typeface="Arial" pitchFamily="34" charset="0"/>
                <a:ea typeface="Arial" pitchFamily="34" charset="-122"/>
                <a:cs typeface="Arial" pitchFamily="34" charset="-120"/>
              </a:rPr>
              <a:t>PR &amp; MEDIA GUIDELINES</a:t>
            </a:r>
            <a:endParaRPr lang="en-US" sz="1650" dirty="0"/>
          </a:p>
        </p:txBody>
      </p:sp>
      <p:sp>
        <p:nvSpPr>
          <p:cNvPr id="3" name="Text 1"/>
          <p:cNvSpPr/>
          <p:nvPr/>
        </p:nvSpPr>
        <p:spPr>
          <a:xfrm>
            <a:off x="1333500" y="1295400"/>
            <a:ext cx="17183100" cy="590550"/>
          </a:xfrm>
          <a:prstGeom prst="rect">
            <a:avLst/>
          </a:prstGeom>
          <a:noFill/>
          <a:ln/>
        </p:spPr>
        <p:txBody>
          <a:bodyPr wrap="square" lIns="25400" tIns="25400" rIns="25400" bIns="25400" rtlCol="0" anchor="t">
            <a:normAutofit lnSpcReduction="10000"/>
          </a:bodyPr>
          <a:lstStyle/>
          <a:p>
            <a:pPr marL="0" indent="0" algn="l">
              <a:buNone/>
            </a:pPr>
            <a:r>
              <a:rPr lang="en-US" sz="3750" b="1" dirty="0">
                <a:solidFill>
                  <a:srgbClr val="3A3A3A"/>
                </a:solidFill>
                <a:latin typeface="Arial" pitchFamily="34" charset="0"/>
                <a:ea typeface="Arial" pitchFamily="34" charset="-122"/>
                <a:cs typeface="Arial" pitchFamily="34" charset="-120"/>
              </a:rPr>
              <a:t>Background</a:t>
            </a:r>
            <a:endParaRPr lang="en-US" sz="3750" dirty="0"/>
          </a:p>
        </p:txBody>
      </p:sp>
      <p:sp>
        <p:nvSpPr>
          <p:cNvPr id="4" name="Text 2"/>
          <p:cNvSpPr/>
          <p:nvPr/>
        </p:nvSpPr>
        <p:spPr>
          <a:xfrm>
            <a:off x="1333500" y="2190749"/>
            <a:ext cx="14912340" cy="3776098"/>
          </a:xfrm>
          <a:prstGeom prst="rect">
            <a:avLst/>
          </a:prstGeom>
          <a:noFill/>
          <a:ln/>
        </p:spPr>
        <p:txBody>
          <a:bodyPr wrap="square" lIns="25400" tIns="25400" rIns="25400" bIns="25400" rtlCol="0" anchor="t">
            <a:normAutofit/>
          </a:bodyPr>
          <a:lstStyle/>
          <a:p>
            <a:pPr marL="0" indent="0" algn="l">
              <a:lnSpc>
                <a:spcPct val="143710"/>
              </a:lnSpc>
              <a:buNone/>
            </a:pPr>
            <a:r>
              <a:rPr lang="en-US" sz="2025" dirty="0">
                <a:solidFill>
                  <a:srgbClr val="5A5A5A"/>
                </a:solidFill>
                <a:latin typeface="Arial" pitchFamily="34" charset="0"/>
                <a:ea typeface="Arial" pitchFamily="34" charset="-122"/>
                <a:cs typeface="Arial" pitchFamily="34" charset="-120"/>
              </a:rPr>
              <a:t>San Diego Gives is a year-round program that promotes nonprofit sustainability and donor education. In 2026, efforts will culminate in an online, regionwide </a:t>
            </a:r>
            <a:r>
              <a:rPr lang="en-US" sz="2025" b="1" dirty="0">
                <a:solidFill>
                  <a:srgbClr val="5A5A5A"/>
                </a:solidFill>
                <a:latin typeface="Arial" pitchFamily="34" charset="0"/>
                <a:ea typeface="Arial" pitchFamily="34" charset="-122"/>
                <a:cs typeface="Arial" pitchFamily="34" charset="-120"/>
              </a:rPr>
              <a:t>Day of Giving on Sept. 17. </a:t>
            </a:r>
          </a:p>
          <a:p>
            <a:pPr marL="0" indent="0" algn="l">
              <a:lnSpc>
                <a:spcPct val="143710"/>
              </a:lnSpc>
              <a:buNone/>
            </a:pPr>
            <a:endParaRPr lang="en-US" sz="2025" b="1" dirty="0">
              <a:solidFill>
                <a:srgbClr val="5A5A5A"/>
              </a:solidFill>
              <a:latin typeface="Arial" pitchFamily="34" charset="0"/>
              <a:ea typeface="Arial" pitchFamily="34" charset="-122"/>
              <a:cs typeface="Arial" pitchFamily="34" charset="-120"/>
            </a:endParaRPr>
          </a:p>
          <a:p>
            <a:pPr marL="0" indent="0" algn="l">
              <a:lnSpc>
                <a:spcPct val="143710"/>
              </a:lnSpc>
              <a:buNone/>
            </a:pPr>
            <a:r>
              <a:rPr lang="en-US" sz="2025" dirty="0">
                <a:solidFill>
                  <a:srgbClr val="5A5A5A"/>
                </a:solidFill>
                <a:latin typeface="Arial" pitchFamily="34" charset="0"/>
                <a:ea typeface="Arial" pitchFamily="34" charset="-122"/>
                <a:cs typeface="Arial" pitchFamily="34" charset="-120"/>
              </a:rPr>
              <a:t>Now in its sixth year, the program shines a light on local pressing needs and the impactful responses of our nonprofit community via robust communications, an interactive website, volunteer opportunities and an online crowdfunding campaign. </a:t>
            </a:r>
          </a:p>
          <a:p>
            <a:pPr marL="0" indent="0" algn="l">
              <a:lnSpc>
                <a:spcPct val="143710"/>
              </a:lnSpc>
              <a:buNone/>
            </a:pPr>
            <a:endParaRPr lang="en-US" sz="2025" dirty="0">
              <a:solidFill>
                <a:srgbClr val="5A5A5A"/>
              </a:solidFill>
              <a:latin typeface="Arial" pitchFamily="34" charset="0"/>
              <a:ea typeface="Arial" pitchFamily="34" charset="-122"/>
              <a:cs typeface="Arial" pitchFamily="34" charset="-120"/>
            </a:endParaRPr>
          </a:p>
          <a:p>
            <a:pPr marL="0" indent="0" algn="l">
              <a:lnSpc>
                <a:spcPct val="143710"/>
              </a:lnSpc>
              <a:buNone/>
            </a:pPr>
            <a:r>
              <a:rPr lang="en-US" sz="2025" dirty="0">
                <a:solidFill>
                  <a:srgbClr val="5A5A5A"/>
                </a:solidFill>
                <a:latin typeface="Arial" pitchFamily="34" charset="0"/>
                <a:ea typeface="Arial" pitchFamily="34" charset="-122"/>
                <a:cs typeface="Arial" pitchFamily="34" charset="-120"/>
              </a:rPr>
              <a:t>All funds raised during the </a:t>
            </a:r>
            <a:r>
              <a:rPr lang="en-US" sz="2025" b="1" dirty="0">
                <a:solidFill>
                  <a:srgbClr val="5A5A5A"/>
                </a:solidFill>
                <a:latin typeface="Arial" pitchFamily="34" charset="0"/>
                <a:ea typeface="Arial" pitchFamily="34" charset="-122"/>
                <a:cs typeface="Arial" pitchFamily="34" charset="-120"/>
              </a:rPr>
              <a:t>Day of Giving </a:t>
            </a:r>
            <a:r>
              <a:rPr lang="en-US" sz="2025" dirty="0">
                <a:solidFill>
                  <a:srgbClr val="5A5A5A"/>
                </a:solidFill>
                <a:latin typeface="Arial" pitchFamily="34" charset="0"/>
                <a:ea typeface="Arial" pitchFamily="34" charset="-122"/>
                <a:cs typeface="Arial" pitchFamily="34" charset="-120"/>
              </a:rPr>
              <a:t>remain in San Diego to bolster our region. Last year, $900,000 was raised for 111 nonprofits and thousands of donors were engaged, with many making first-time gifts.</a:t>
            </a:r>
            <a:endParaRPr lang="en-US" sz="2025" dirty="0"/>
          </a:p>
        </p:txBody>
      </p:sp>
      <p:grpSp>
        <p:nvGrpSpPr>
          <p:cNvPr id="14" name="Group 13">
            <a:extLst>
              <a:ext uri="{FF2B5EF4-FFF2-40B4-BE49-F238E27FC236}">
                <a16:creationId xmlns:a16="http://schemas.microsoft.com/office/drawing/2014/main" id="{D3581D6F-6F6E-6B2F-7766-B20097AAF42D}"/>
              </a:ext>
            </a:extLst>
          </p:cNvPr>
          <p:cNvGrpSpPr/>
          <p:nvPr/>
        </p:nvGrpSpPr>
        <p:grpSpPr>
          <a:xfrm>
            <a:off x="1249873" y="6723065"/>
            <a:ext cx="3021524" cy="1064992"/>
            <a:chOff x="1236950" y="6913778"/>
            <a:chExt cx="3021524" cy="1064992"/>
          </a:xfrm>
        </p:grpSpPr>
        <p:sp>
          <p:nvSpPr>
            <p:cNvPr id="5" name="Text 3"/>
            <p:cNvSpPr/>
            <p:nvPr/>
          </p:nvSpPr>
          <p:spPr>
            <a:xfrm>
              <a:off x="1236950" y="6913778"/>
              <a:ext cx="3021524" cy="561975"/>
            </a:xfrm>
            <a:prstGeom prst="rect">
              <a:avLst/>
            </a:prstGeom>
            <a:noFill/>
            <a:ln/>
          </p:spPr>
          <p:txBody>
            <a:bodyPr wrap="square" lIns="25400" tIns="25400" rIns="25400" bIns="25400" rtlCol="0" anchor="t">
              <a:noAutofit/>
            </a:bodyPr>
            <a:lstStyle/>
            <a:p>
              <a:pPr marL="0" indent="0" algn="l">
                <a:buNone/>
              </a:pPr>
              <a:r>
                <a:rPr lang="en-US" sz="4800" b="1" dirty="0">
                  <a:solidFill>
                    <a:srgbClr val="E0316D"/>
                  </a:solidFill>
                  <a:latin typeface="Arial" pitchFamily="34" charset="0"/>
                  <a:ea typeface="Arial" pitchFamily="34" charset="-122"/>
                  <a:cs typeface="Arial" pitchFamily="34" charset="-120"/>
                </a:rPr>
                <a:t>$900,000</a:t>
              </a:r>
              <a:endParaRPr lang="en-US" sz="4800" dirty="0"/>
            </a:p>
          </p:txBody>
        </p:sp>
        <p:sp>
          <p:nvSpPr>
            <p:cNvPr id="6" name="Text 4"/>
            <p:cNvSpPr/>
            <p:nvPr/>
          </p:nvSpPr>
          <p:spPr>
            <a:xfrm>
              <a:off x="1333500" y="7693020"/>
              <a:ext cx="2097628" cy="285750"/>
            </a:xfrm>
            <a:prstGeom prst="rect">
              <a:avLst/>
            </a:prstGeom>
            <a:noFill/>
            <a:ln/>
          </p:spPr>
          <p:txBody>
            <a:bodyPr wrap="square" lIns="25400" tIns="25400" rIns="25400" bIns="25400" rtlCol="0" anchor="t">
              <a:normAutofit fontScale="92500" lnSpcReduction="10000"/>
            </a:bodyPr>
            <a:lstStyle/>
            <a:p>
              <a:pPr marL="0" indent="0" algn="l">
                <a:buNone/>
              </a:pPr>
              <a:r>
                <a:rPr lang="en-US" dirty="0">
                  <a:solidFill>
                    <a:srgbClr val="8A8A8A"/>
                  </a:solidFill>
                  <a:latin typeface="Arial" pitchFamily="34" charset="0"/>
                  <a:ea typeface="Arial" pitchFamily="34" charset="-122"/>
                  <a:cs typeface="Arial" pitchFamily="34" charset="-120"/>
                </a:rPr>
                <a:t>raised last year</a:t>
              </a:r>
              <a:endParaRPr lang="en-US" dirty="0"/>
            </a:p>
          </p:txBody>
        </p:sp>
      </p:grpSp>
      <p:grpSp>
        <p:nvGrpSpPr>
          <p:cNvPr id="15" name="Group 14">
            <a:extLst>
              <a:ext uri="{FF2B5EF4-FFF2-40B4-BE49-F238E27FC236}">
                <a16:creationId xmlns:a16="http://schemas.microsoft.com/office/drawing/2014/main" id="{0401DAA0-2EA1-52D2-806B-BE5E1AB1A33C}"/>
              </a:ext>
            </a:extLst>
          </p:cNvPr>
          <p:cNvGrpSpPr/>
          <p:nvPr/>
        </p:nvGrpSpPr>
        <p:grpSpPr>
          <a:xfrm>
            <a:off x="1346423" y="7865796"/>
            <a:ext cx="1555321" cy="1011948"/>
            <a:chOff x="4308976" y="6918984"/>
            <a:chExt cx="1555321" cy="1011948"/>
          </a:xfrm>
        </p:grpSpPr>
        <p:sp>
          <p:nvSpPr>
            <p:cNvPr id="7" name="Text 5"/>
            <p:cNvSpPr/>
            <p:nvPr/>
          </p:nvSpPr>
          <p:spPr>
            <a:xfrm>
              <a:off x="4308976" y="6918984"/>
              <a:ext cx="1555321" cy="561975"/>
            </a:xfrm>
            <a:prstGeom prst="rect">
              <a:avLst/>
            </a:prstGeom>
            <a:noFill/>
            <a:ln/>
          </p:spPr>
          <p:txBody>
            <a:bodyPr wrap="square" lIns="25400" tIns="25400" rIns="25400" bIns="25400" rtlCol="0" anchor="t">
              <a:noAutofit/>
            </a:bodyPr>
            <a:lstStyle/>
            <a:p>
              <a:pPr marL="0" indent="0" algn="l">
                <a:buNone/>
              </a:pPr>
              <a:r>
                <a:rPr lang="en-US" sz="4800" b="1" dirty="0">
                  <a:solidFill>
                    <a:srgbClr val="17A9A4"/>
                  </a:solidFill>
                  <a:latin typeface="Arial" pitchFamily="34" charset="0"/>
                  <a:ea typeface="Arial" pitchFamily="34" charset="-122"/>
                  <a:cs typeface="Arial" pitchFamily="34" charset="-120"/>
                </a:rPr>
                <a:t>111</a:t>
              </a:r>
              <a:endParaRPr lang="en-US" sz="4800" dirty="0"/>
            </a:p>
          </p:txBody>
        </p:sp>
        <p:sp>
          <p:nvSpPr>
            <p:cNvPr id="8" name="Text 6"/>
            <p:cNvSpPr/>
            <p:nvPr/>
          </p:nvSpPr>
          <p:spPr>
            <a:xfrm>
              <a:off x="4308976" y="7645182"/>
              <a:ext cx="1079748" cy="285750"/>
            </a:xfrm>
            <a:prstGeom prst="rect">
              <a:avLst/>
            </a:prstGeom>
            <a:noFill/>
            <a:ln/>
          </p:spPr>
          <p:txBody>
            <a:bodyPr wrap="square" lIns="25400" tIns="25400" rIns="25400" bIns="25400" rtlCol="0" anchor="t">
              <a:normAutofit fontScale="92500" lnSpcReduction="10000"/>
            </a:bodyPr>
            <a:lstStyle/>
            <a:p>
              <a:pPr marL="0" indent="0" algn="l">
                <a:buNone/>
              </a:pPr>
              <a:r>
                <a:rPr lang="en-US" dirty="0">
                  <a:solidFill>
                    <a:srgbClr val="8A8A8A"/>
                  </a:solidFill>
                  <a:latin typeface="Arial" pitchFamily="34" charset="0"/>
                  <a:ea typeface="Arial" pitchFamily="34" charset="-122"/>
                  <a:cs typeface="Arial" pitchFamily="34" charset="-120"/>
                </a:rPr>
                <a:t>nonprofits</a:t>
              </a:r>
              <a:endParaRPr lang="en-US" dirty="0"/>
            </a:p>
          </p:txBody>
        </p:sp>
      </p:grpSp>
      <p:pic>
        <p:nvPicPr>
          <p:cNvPr id="11" name="Image 0" descr="preencoded.png"/>
          <p:cNvPicPr>
            <a:picLocks noChangeAspect="1"/>
          </p:cNvPicPr>
          <p:nvPr/>
        </p:nvPicPr>
        <p:blipFill>
          <a:blip r:embed="rId3"/>
          <a:stretch>
            <a:fillRect/>
          </a:stretch>
        </p:blipFill>
        <p:spPr>
          <a:xfrm>
            <a:off x="1096379" y="9182100"/>
            <a:ext cx="2479774" cy="609600"/>
          </a:xfrm>
          <a:prstGeom prst="rect">
            <a:avLst/>
          </a:prstGeom>
        </p:spPr>
      </p:pic>
      <p:pic>
        <p:nvPicPr>
          <p:cNvPr id="12" name="Image 1" descr="preencoded.png"/>
          <p:cNvPicPr>
            <a:picLocks noChangeAspect="1"/>
          </p:cNvPicPr>
          <p:nvPr/>
        </p:nvPicPr>
        <p:blipFill>
          <a:blip r:embed="rId4"/>
          <a:stretch>
            <a:fillRect/>
          </a:stretch>
        </p:blipFill>
        <p:spPr>
          <a:xfrm>
            <a:off x="15354300" y="9182100"/>
            <a:ext cx="1600200" cy="762000"/>
          </a:xfrm>
          <a:prstGeom prst="rect">
            <a:avLst/>
          </a:prstGeom>
        </p:spPr>
      </p:pic>
      <p:sp>
        <p:nvSpPr>
          <p:cNvPr id="13" name="Text 7">
            <a:extLst>
              <a:ext uri="{FF2B5EF4-FFF2-40B4-BE49-F238E27FC236}">
                <a16:creationId xmlns:a16="http://schemas.microsoft.com/office/drawing/2014/main" id="{48E20F61-11F6-6898-7189-60D2EF3B6696}"/>
              </a:ext>
            </a:extLst>
          </p:cNvPr>
          <p:cNvSpPr/>
          <p:nvPr/>
        </p:nvSpPr>
        <p:spPr>
          <a:xfrm>
            <a:off x="1249873" y="6271646"/>
            <a:ext cx="8277702" cy="561975"/>
          </a:xfrm>
          <a:prstGeom prst="rect">
            <a:avLst/>
          </a:prstGeom>
          <a:noFill/>
          <a:ln/>
        </p:spPr>
        <p:txBody>
          <a:bodyPr wrap="square" lIns="25400" tIns="25400" rIns="25400" bIns="25400" rtlCol="0" anchor="t">
            <a:noAutofit/>
          </a:bodyPr>
          <a:lstStyle/>
          <a:p>
            <a:pPr marL="0" indent="0" algn="l">
              <a:buNone/>
            </a:pPr>
            <a:r>
              <a:rPr lang="en-US" sz="2000" b="1" dirty="0">
                <a:solidFill>
                  <a:srgbClr val="4D6B34"/>
                </a:solidFill>
                <a:latin typeface="Arial" pitchFamily="34" charset="0"/>
                <a:ea typeface="Arial" pitchFamily="34" charset="-122"/>
                <a:cs typeface="Arial" pitchFamily="34" charset="-120"/>
              </a:rPr>
              <a:t>2025 By the Numbers</a:t>
            </a:r>
            <a:endParaRPr lang="en-US" sz="20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1333500" y="1958296"/>
            <a:ext cx="15697200" cy="717054"/>
          </a:xfrm>
          <a:prstGeom prst="rect">
            <a:avLst/>
          </a:prstGeom>
          <a:noFill/>
          <a:ln/>
        </p:spPr>
        <p:txBody>
          <a:bodyPr wrap="square" lIns="25400" tIns="25400" rIns="25400" bIns="25400" rtlCol="0" anchor="t">
            <a:normAutofit lnSpcReduction="10000"/>
          </a:bodyPr>
          <a:lstStyle/>
          <a:p>
            <a:pPr marL="0" indent="0" algn="l">
              <a:lnSpc>
                <a:spcPct val="132037"/>
              </a:lnSpc>
              <a:buNone/>
            </a:pPr>
            <a:r>
              <a:rPr lang="en-US" b="1" dirty="0">
                <a:solidFill>
                  <a:srgbClr val="3A3A3A"/>
                </a:solidFill>
                <a:latin typeface="Arial" pitchFamily="34" charset="0"/>
                <a:ea typeface="Arial" pitchFamily="34" charset="-122"/>
                <a:cs typeface="Arial" pitchFamily="34" charset="-120"/>
              </a:rPr>
              <a:t>Campaign Overview: </a:t>
            </a:r>
            <a:r>
              <a:rPr lang="en-US" dirty="0">
                <a:solidFill>
                  <a:srgbClr val="5A5A5A"/>
                </a:solidFill>
                <a:latin typeface="Arial" pitchFamily="34" charset="0"/>
                <a:ea typeface="Arial" pitchFamily="34" charset="-122"/>
                <a:cs typeface="Arial" pitchFamily="34" charset="-120"/>
              </a:rPr>
              <a:t>The San Diego Gives campaign aims to showcase the diverse faces of philanthropy and inspire others to join us in giving back to our community. As a valued member of our board, you play a crucial role in driving donations and spreading awareness of the San Diego Gives campaign.</a:t>
            </a:r>
            <a:endParaRPr lang="en-US" dirty="0"/>
          </a:p>
        </p:txBody>
      </p:sp>
      <p:grpSp>
        <p:nvGrpSpPr>
          <p:cNvPr id="16" name="Group 15">
            <a:extLst>
              <a:ext uri="{FF2B5EF4-FFF2-40B4-BE49-F238E27FC236}">
                <a16:creationId xmlns:a16="http://schemas.microsoft.com/office/drawing/2014/main" id="{98E7EA87-2817-B949-7B65-B6151C82490D}"/>
              </a:ext>
            </a:extLst>
          </p:cNvPr>
          <p:cNvGrpSpPr/>
          <p:nvPr/>
        </p:nvGrpSpPr>
        <p:grpSpPr>
          <a:xfrm>
            <a:off x="1333500" y="3122883"/>
            <a:ext cx="17183100" cy="4297243"/>
            <a:chOff x="1438432" y="2548040"/>
            <a:chExt cx="17183100" cy="4297243"/>
          </a:xfrm>
        </p:grpSpPr>
        <p:sp>
          <p:nvSpPr>
            <p:cNvPr id="9" name="Text 7"/>
            <p:cNvSpPr/>
            <p:nvPr/>
          </p:nvSpPr>
          <p:spPr>
            <a:xfrm>
              <a:off x="1438432" y="4997380"/>
              <a:ext cx="8329613" cy="295275"/>
            </a:xfrm>
            <a:prstGeom prst="rect">
              <a:avLst/>
            </a:prstGeom>
            <a:noFill/>
            <a:ln/>
          </p:spPr>
          <p:txBody>
            <a:bodyPr wrap="square" lIns="25400" tIns="25400" rIns="25400" bIns="25400" rtlCol="0" anchor="t">
              <a:noAutofit/>
            </a:bodyPr>
            <a:lstStyle/>
            <a:p>
              <a:pPr marL="0" indent="0" algn="l">
                <a:buNone/>
              </a:pPr>
              <a:r>
                <a:rPr lang="en-US" b="1" dirty="0">
                  <a:solidFill>
                    <a:srgbClr val="17A9A4"/>
                  </a:solidFill>
                  <a:latin typeface="Arial" pitchFamily="34" charset="0"/>
                  <a:ea typeface="Arial" pitchFamily="34" charset="-122"/>
                  <a:cs typeface="Arial" pitchFamily="34" charset="-120"/>
                </a:rPr>
                <a:t>Fundraising Events</a:t>
              </a:r>
              <a:endParaRPr lang="en-US" dirty="0"/>
            </a:p>
          </p:txBody>
        </p:sp>
        <p:sp>
          <p:nvSpPr>
            <p:cNvPr id="4" name="Text 2"/>
            <p:cNvSpPr/>
            <p:nvPr/>
          </p:nvSpPr>
          <p:spPr>
            <a:xfrm>
              <a:off x="1438432" y="2548040"/>
              <a:ext cx="17183100" cy="295275"/>
            </a:xfrm>
            <a:prstGeom prst="rect">
              <a:avLst/>
            </a:prstGeom>
            <a:noFill/>
            <a:ln/>
          </p:spPr>
          <p:txBody>
            <a:bodyPr wrap="square" lIns="25400" tIns="25400" rIns="25400" bIns="25400" rtlCol="0" anchor="t">
              <a:noAutofit/>
            </a:bodyPr>
            <a:lstStyle/>
            <a:p>
              <a:pPr marL="0" indent="0" algn="l">
                <a:buNone/>
              </a:pPr>
              <a:r>
                <a:rPr lang="en-US" b="1" dirty="0">
                  <a:solidFill>
                    <a:srgbClr val="3A3A3A"/>
                  </a:solidFill>
                  <a:latin typeface="Arial" pitchFamily="34" charset="0"/>
                  <a:ea typeface="Arial" pitchFamily="34" charset="-122"/>
                  <a:cs typeface="Arial" pitchFamily="34" charset="-120"/>
                </a:rPr>
                <a:t>Marketing Toolkit:</a:t>
              </a:r>
              <a:endParaRPr lang="en-US" dirty="0"/>
            </a:p>
          </p:txBody>
        </p:sp>
        <p:sp>
          <p:nvSpPr>
            <p:cNvPr id="5" name="Text 3"/>
            <p:cNvSpPr/>
            <p:nvPr/>
          </p:nvSpPr>
          <p:spPr>
            <a:xfrm>
              <a:off x="1438432" y="2976665"/>
              <a:ext cx="8329613" cy="295275"/>
            </a:xfrm>
            <a:prstGeom prst="rect">
              <a:avLst/>
            </a:prstGeom>
            <a:noFill/>
            <a:ln/>
          </p:spPr>
          <p:txBody>
            <a:bodyPr wrap="square" lIns="25400" tIns="25400" rIns="25400" bIns="25400" rtlCol="0" anchor="t">
              <a:noAutofit/>
            </a:bodyPr>
            <a:lstStyle/>
            <a:p>
              <a:pPr marL="0" indent="0" algn="l">
                <a:buNone/>
              </a:pPr>
              <a:r>
                <a:rPr lang="en-US" b="1" dirty="0">
                  <a:solidFill>
                    <a:srgbClr val="4D6B34"/>
                  </a:solidFill>
                  <a:latin typeface="Arial" pitchFamily="34" charset="0"/>
                  <a:ea typeface="Arial" pitchFamily="34" charset="-122"/>
                  <a:cs typeface="Arial" pitchFamily="34" charset="-120"/>
                </a:rPr>
                <a:t>Social Media Graphics</a:t>
              </a:r>
              <a:endParaRPr lang="en-US" dirty="0"/>
            </a:p>
          </p:txBody>
        </p:sp>
        <p:sp>
          <p:nvSpPr>
            <p:cNvPr id="6" name="Text 4"/>
            <p:cNvSpPr/>
            <p:nvPr/>
          </p:nvSpPr>
          <p:spPr>
            <a:xfrm>
              <a:off x="1438432" y="3290990"/>
              <a:ext cx="7799546" cy="1045232"/>
            </a:xfrm>
            <a:prstGeom prst="rect">
              <a:avLst/>
            </a:prstGeom>
            <a:noFill/>
            <a:ln/>
          </p:spPr>
          <p:txBody>
            <a:bodyPr wrap="square" lIns="25400" tIns="25400" rIns="25400" bIns="25400" rtlCol="0" anchor="t">
              <a:noAutofit/>
            </a:bodyPr>
            <a:lstStyle/>
            <a:p>
              <a:pPr marL="0" indent="0" algn="l">
                <a:lnSpc>
                  <a:spcPct val="129545"/>
                </a:lnSpc>
                <a:buNone/>
              </a:pPr>
              <a:r>
                <a:rPr lang="en-US" dirty="0">
                  <a:solidFill>
                    <a:srgbClr val="5A5A5A"/>
                  </a:solidFill>
                  <a:latin typeface="Arial" pitchFamily="34" charset="0"/>
                  <a:ea typeface="Arial" pitchFamily="34" charset="-122"/>
                  <a:cs typeface="Arial" pitchFamily="34" charset="-120"/>
                </a:rPr>
                <a:t>Shareable graphics and messages are available to encourage your network to join you in supporting local nonprofits or a specific nonprofit important to you.</a:t>
              </a:r>
              <a:endParaRPr lang="en-US" dirty="0"/>
            </a:p>
          </p:txBody>
        </p:sp>
        <p:sp>
          <p:nvSpPr>
            <p:cNvPr id="7" name="Text 5"/>
            <p:cNvSpPr/>
            <p:nvPr/>
          </p:nvSpPr>
          <p:spPr>
            <a:xfrm>
              <a:off x="9487057" y="2976665"/>
              <a:ext cx="8329613" cy="295275"/>
            </a:xfrm>
            <a:prstGeom prst="rect">
              <a:avLst/>
            </a:prstGeom>
            <a:noFill/>
            <a:ln/>
          </p:spPr>
          <p:txBody>
            <a:bodyPr wrap="square" lIns="25400" tIns="25400" rIns="25400" bIns="25400" rtlCol="0" anchor="t">
              <a:noAutofit/>
            </a:bodyPr>
            <a:lstStyle/>
            <a:p>
              <a:pPr marL="0" indent="0" algn="l">
                <a:buNone/>
              </a:pPr>
              <a:r>
                <a:rPr lang="en-US" b="1" dirty="0">
                  <a:solidFill>
                    <a:srgbClr val="E0316D"/>
                  </a:solidFill>
                  <a:latin typeface="Arial" pitchFamily="34" charset="0"/>
                  <a:ea typeface="Arial" pitchFamily="34" charset="-122"/>
                  <a:cs typeface="Arial" pitchFamily="34" charset="-120"/>
                </a:rPr>
                <a:t>Personalized Messages</a:t>
              </a:r>
              <a:endParaRPr lang="en-US" dirty="0"/>
            </a:p>
          </p:txBody>
        </p:sp>
        <p:sp>
          <p:nvSpPr>
            <p:cNvPr id="8" name="Text 6"/>
            <p:cNvSpPr/>
            <p:nvPr/>
          </p:nvSpPr>
          <p:spPr>
            <a:xfrm>
              <a:off x="9487057" y="3290990"/>
              <a:ext cx="7799546" cy="2021924"/>
            </a:xfrm>
            <a:prstGeom prst="rect">
              <a:avLst/>
            </a:prstGeom>
            <a:noFill/>
            <a:ln/>
          </p:spPr>
          <p:txBody>
            <a:bodyPr wrap="square" lIns="25400" tIns="25400" rIns="25400" bIns="25400" rtlCol="0" anchor="t">
              <a:noAutofit/>
            </a:bodyPr>
            <a:lstStyle/>
            <a:p>
              <a:pPr marL="0" indent="0" algn="l">
                <a:lnSpc>
                  <a:spcPct val="129545"/>
                </a:lnSpc>
                <a:buNone/>
              </a:pPr>
              <a:r>
                <a:rPr lang="en-US" dirty="0">
                  <a:solidFill>
                    <a:srgbClr val="5A5A5A"/>
                  </a:solidFill>
                  <a:latin typeface="Arial" pitchFamily="34" charset="0"/>
                  <a:ea typeface="Arial" pitchFamily="34" charset="-122"/>
                  <a:cs typeface="Arial" pitchFamily="34" charset="-120"/>
                </a:rPr>
                <a:t>Craft personalized messages explaining why you're passionate about supporting the San Diego Gives campaign and how donations can make a difference in the lives of San Diegans. Share these messages via email, social media or personal conversations with your contacts.</a:t>
              </a:r>
              <a:endParaRPr lang="en-US" dirty="0"/>
            </a:p>
          </p:txBody>
        </p:sp>
        <p:sp>
          <p:nvSpPr>
            <p:cNvPr id="10" name="Text 8"/>
            <p:cNvSpPr/>
            <p:nvPr/>
          </p:nvSpPr>
          <p:spPr>
            <a:xfrm>
              <a:off x="1438432" y="5311704"/>
              <a:ext cx="7799546" cy="1533579"/>
            </a:xfrm>
            <a:prstGeom prst="rect">
              <a:avLst/>
            </a:prstGeom>
            <a:noFill/>
            <a:ln/>
          </p:spPr>
          <p:txBody>
            <a:bodyPr wrap="square" lIns="25400" tIns="25400" rIns="25400" bIns="25400" rtlCol="0" anchor="t">
              <a:noAutofit/>
            </a:bodyPr>
            <a:lstStyle/>
            <a:p>
              <a:pPr marL="0" indent="0" algn="l">
                <a:lnSpc>
                  <a:spcPct val="129545"/>
                </a:lnSpc>
                <a:buNone/>
              </a:pPr>
              <a:r>
                <a:rPr lang="en-US" dirty="0">
                  <a:solidFill>
                    <a:srgbClr val="5A5A5A"/>
                  </a:solidFill>
                  <a:latin typeface="Arial" pitchFamily="34" charset="0"/>
                  <a:ea typeface="Arial" pitchFamily="34" charset="-122"/>
                  <a:cs typeface="Arial" pitchFamily="34" charset="-120"/>
                </a:rPr>
                <a:t>Host virtual or in-person fundraising events to engage your network and encourage donations. You could organize a virtual happy hour, a charity run or a community service project to raise funds and awareness for the campaign.</a:t>
              </a:r>
              <a:endParaRPr lang="en-US" dirty="0"/>
            </a:p>
          </p:txBody>
        </p:sp>
        <p:sp>
          <p:nvSpPr>
            <p:cNvPr id="11" name="Text 9"/>
            <p:cNvSpPr/>
            <p:nvPr/>
          </p:nvSpPr>
          <p:spPr>
            <a:xfrm>
              <a:off x="9487057" y="4997380"/>
              <a:ext cx="8329613" cy="295275"/>
            </a:xfrm>
            <a:prstGeom prst="rect">
              <a:avLst/>
            </a:prstGeom>
            <a:noFill/>
            <a:ln/>
          </p:spPr>
          <p:txBody>
            <a:bodyPr wrap="square" lIns="25400" tIns="25400" rIns="25400" bIns="25400" rtlCol="0" anchor="t">
              <a:noAutofit/>
            </a:bodyPr>
            <a:lstStyle/>
            <a:p>
              <a:pPr marL="0" indent="0" algn="l">
                <a:buNone/>
              </a:pPr>
              <a:r>
                <a:rPr lang="en-US" b="1" dirty="0">
                  <a:solidFill>
                    <a:srgbClr val="8A9C1F"/>
                  </a:solidFill>
                  <a:latin typeface="Arial" pitchFamily="34" charset="0"/>
                  <a:ea typeface="Arial" pitchFamily="34" charset="-122"/>
                  <a:cs typeface="Arial" pitchFamily="34" charset="-120"/>
                </a:rPr>
                <a:t>Matching Gifts</a:t>
              </a:r>
              <a:endParaRPr lang="en-US" dirty="0"/>
            </a:p>
          </p:txBody>
        </p:sp>
        <p:sp>
          <p:nvSpPr>
            <p:cNvPr id="12" name="Text 10"/>
            <p:cNvSpPr/>
            <p:nvPr/>
          </p:nvSpPr>
          <p:spPr>
            <a:xfrm>
              <a:off x="9487057" y="5311704"/>
              <a:ext cx="7799546" cy="1533579"/>
            </a:xfrm>
            <a:prstGeom prst="rect">
              <a:avLst/>
            </a:prstGeom>
            <a:noFill/>
            <a:ln/>
          </p:spPr>
          <p:txBody>
            <a:bodyPr wrap="square" lIns="25400" tIns="25400" rIns="25400" bIns="25400" rtlCol="0" anchor="t">
              <a:noAutofit/>
            </a:bodyPr>
            <a:lstStyle/>
            <a:p>
              <a:pPr marL="0" indent="0" algn="l">
                <a:lnSpc>
                  <a:spcPct val="129545"/>
                </a:lnSpc>
                <a:buNone/>
              </a:pPr>
              <a:r>
                <a:rPr lang="en-US" dirty="0">
                  <a:solidFill>
                    <a:srgbClr val="5A5A5A"/>
                  </a:solidFill>
                  <a:latin typeface="Arial" pitchFamily="34" charset="0"/>
                  <a:ea typeface="Arial" pitchFamily="34" charset="-122"/>
                  <a:cs typeface="Arial" pitchFamily="34" charset="-120"/>
                </a:rPr>
                <a:t>Consider offering a matching gift challenge to incentivize donations from your network. For example, you could pledge to match donations up to a certain amount, doubling the impact of each contribution.</a:t>
              </a:r>
              <a:endParaRPr lang="en-US" dirty="0"/>
            </a:p>
          </p:txBody>
        </p:sp>
      </p:grpSp>
      <p:pic>
        <p:nvPicPr>
          <p:cNvPr id="13" name="Image 0" descr="preencoded.png"/>
          <p:cNvPicPr>
            <a:picLocks noChangeAspect="1"/>
          </p:cNvPicPr>
          <p:nvPr/>
        </p:nvPicPr>
        <p:blipFill>
          <a:blip r:embed="rId3"/>
          <a:stretch>
            <a:fillRect/>
          </a:stretch>
        </p:blipFill>
        <p:spPr>
          <a:xfrm>
            <a:off x="1333500" y="9391650"/>
            <a:ext cx="2092375" cy="514350"/>
          </a:xfrm>
          <a:prstGeom prst="rect">
            <a:avLst/>
          </a:prstGeom>
        </p:spPr>
      </p:pic>
      <p:pic>
        <p:nvPicPr>
          <p:cNvPr id="14" name="Image 1" descr="preencoded.png"/>
          <p:cNvPicPr>
            <a:picLocks noChangeAspect="1"/>
          </p:cNvPicPr>
          <p:nvPr/>
        </p:nvPicPr>
        <p:blipFill>
          <a:blip r:embed="rId4"/>
          <a:stretch>
            <a:fillRect/>
          </a:stretch>
        </p:blipFill>
        <p:spPr>
          <a:xfrm>
            <a:off x="15754350" y="9429750"/>
            <a:ext cx="1200150" cy="571500"/>
          </a:xfrm>
          <a:prstGeom prst="rect">
            <a:avLst/>
          </a:prstGeom>
        </p:spPr>
      </p:pic>
      <p:sp>
        <p:nvSpPr>
          <p:cNvPr id="19" name="Text 14">
            <a:extLst>
              <a:ext uri="{FF2B5EF4-FFF2-40B4-BE49-F238E27FC236}">
                <a16:creationId xmlns:a16="http://schemas.microsoft.com/office/drawing/2014/main" id="{F3D81DC2-4ACF-93B0-5697-5372FFB032F3}"/>
              </a:ext>
            </a:extLst>
          </p:cNvPr>
          <p:cNvSpPr/>
          <p:nvPr/>
        </p:nvSpPr>
        <p:spPr>
          <a:xfrm>
            <a:off x="1333500" y="7806088"/>
            <a:ext cx="16764000" cy="1045231"/>
          </a:xfrm>
          <a:prstGeom prst="rect">
            <a:avLst/>
          </a:prstGeom>
          <a:noFill/>
          <a:ln/>
        </p:spPr>
        <p:txBody>
          <a:bodyPr wrap="square" lIns="25400" tIns="25400" rIns="25400" bIns="25400" rtlCol="0" anchor="t">
            <a:normAutofit lnSpcReduction="10000"/>
          </a:bodyPr>
          <a:lstStyle/>
          <a:p>
            <a:pPr marL="0" indent="0" algn="l">
              <a:lnSpc>
                <a:spcPct val="131154"/>
              </a:lnSpc>
              <a:buNone/>
            </a:pPr>
            <a:r>
              <a:rPr lang="en-US" dirty="0">
                <a:solidFill>
                  <a:srgbClr val="5A5A5A"/>
                </a:solidFill>
                <a:latin typeface="Arial" pitchFamily="34" charset="0"/>
                <a:ea typeface="Arial" pitchFamily="34" charset="-122"/>
                <a:cs typeface="Arial" pitchFamily="34" charset="-120"/>
              </a:rPr>
              <a:t>Sincerely,</a:t>
            </a:r>
            <a:br>
              <a:rPr lang="en-US" dirty="0">
                <a:solidFill>
                  <a:srgbClr val="5A5A5A"/>
                </a:solidFill>
                <a:latin typeface="Arial" pitchFamily="34" charset="0"/>
                <a:ea typeface="Arial" pitchFamily="34" charset="-122"/>
                <a:cs typeface="Arial" pitchFamily="34" charset="-120"/>
              </a:rPr>
            </a:br>
            <a:r>
              <a:rPr lang="en-US" dirty="0">
                <a:solidFill>
                  <a:srgbClr val="5A5A5A"/>
                </a:solidFill>
                <a:latin typeface="Arial" pitchFamily="34" charset="0"/>
                <a:ea typeface="Arial" pitchFamily="34" charset="-122"/>
                <a:cs typeface="Arial" pitchFamily="34" charset="-120"/>
              </a:rPr>
              <a:t>[YOUR NAME]</a:t>
            </a:r>
          </a:p>
          <a:p>
            <a:pPr marL="0" indent="0" algn="l">
              <a:lnSpc>
                <a:spcPct val="131154"/>
              </a:lnSpc>
              <a:buNone/>
            </a:pPr>
            <a:r>
              <a:rPr lang="en-US" dirty="0">
                <a:solidFill>
                  <a:srgbClr val="5A5A5A"/>
                </a:solidFill>
                <a:latin typeface="Arial" pitchFamily="34" charset="0"/>
                <a:cs typeface="Arial" pitchFamily="34" charset="-120"/>
              </a:rPr>
              <a:t>[ORGANIZATION]</a:t>
            </a:r>
            <a:endParaRPr lang="en-US" dirty="0"/>
          </a:p>
        </p:txBody>
      </p:sp>
      <p:sp>
        <p:nvSpPr>
          <p:cNvPr id="20" name="Text 15">
            <a:extLst>
              <a:ext uri="{FF2B5EF4-FFF2-40B4-BE49-F238E27FC236}">
                <a16:creationId xmlns:a16="http://schemas.microsoft.com/office/drawing/2014/main" id="{76132885-AD05-3F33-B470-7624978850E2}"/>
              </a:ext>
            </a:extLst>
          </p:cNvPr>
          <p:cNvSpPr/>
          <p:nvPr/>
        </p:nvSpPr>
        <p:spPr>
          <a:xfrm>
            <a:off x="1333500" y="1153461"/>
            <a:ext cx="17183100" cy="238125"/>
          </a:xfrm>
          <a:prstGeom prst="rect">
            <a:avLst/>
          </a:prstGeom>
          <a:noFill/>
          <a:ln/>
        </p:spPr>
        <p:txBody>
          <a:bodyPr wrap="square" lIns="25400" tIns="25400" rIns="25400" bIns="25400" rtlCol="0" anchor="t">
            <a:normAutofit lnSpcReduction="10000"/>
          </a:bodyPr>
          <a:lstStyle/>
          <a:p>
            <a:pPr marL="0" indent="0" algn="l">
              <a:buNone/>
            </a:pPr>
            <a:r>
              <a:rPr lang="en-US" sz="1350" i="1" dirty="0">
                <a:solidFill>
                  <a:srgbClr val="9A9A9A"/>
                </a:solidFill>
                <a:latin typeface="Arial" pitchFamily="34" charset="0"/>
                <a:ea typeface="Arial" pitchFamily="34" charset="-122"/>
                <a:cs typeface="Arial" pitchFamily="34" charset="-120"/>
              </a:rPr>
              <a:t>Sample Intro Letter Cont.</a:t>
            </a:r>
            <a:endParaRPr lang="en-US" sz="13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2">
    <p:bg>
      <p:bgPr>
        <a:solidFill>
          <a:srgbClr val="3A3A3A"/>
        </a:solidFill>
        <a:effectLst/>
      </p:bgPr>
    </p:bg>
    <p:spTree>
      <p:nvGrpSpPr>
        <p:cNvPr id="1" name=""/>
        <p:cNvGrpSpPr/>
        <p:nvPr/>
      </p:nvGrpSpPr>
      <p:grpSpPr>
        <a:xfrm>
          <a:off x="0" y="0"/>
          <a:ext cx="0" cy="0"/>
          <a:chOff x="0" y="0"/>
          <a:chExt cx="0" cy="0"/>
        </a:xfrm>
      </p:grpSpPr>
      <p:sp>
        <p:nvSpPr>
          <p:cNvPr id="3" name="Text 0"/>
          <p:cNvSpPr/>
          <p:nvPr/>
        </p:nvSpPr>
        <p:spPr>
          <a:xfrm>
            <a:off x="7617634" y="2676525"/>
            <a:ext cx="3355747" cy="742950"/>
          </a:xfrm>
          <a:prstGeom prst="rect">
            <a:avLst/>
          </a:prstGeom>
          <a:noFill/>
          <a:ln/>
        </p:spPr>
        <p:txBody>
          <a:bodyPr wrap="square" lIns="25400" tIns="25400" rIns="25400" bIns="25400" rtlCol="0" anchor="t">
            <a:normAutofit lnSpcReduction="10000"/>
          </a:bodyPr>
          <a:lstStyle/>
          <a:p>
            <a:pPr marL="0" indent="0" algn="ctr">
              <a:buNone/>
            </a:pPr>
            <a:r>
              <a:rPr lang="en-US" sz="4800" b="1" dirty="0">
                <a:solidFill>
                  <a:srgbClr val="FFFFFF"/>
                </a:solidFill>
                <a:latin typeface="Arial" pitchFamily="34" charset="0"/>
                <a:ea typeface="Arial" pitchFamily="34" charset="-122"/>
                <a:cs typeface="Arial" pitchFamily="34" charset="-120"/>
              </a:rPr>
              <a:t>Thank You!</a:t>
            </a:r>
            <a:endParaRPr lang="en-US" sz="4800" dirty="0"/>
          </a:p>
        </p:txBody>
      </p:sp>
      <p:sp>
        <p:nvSpPr>
          <p:cNvPr id="4" name="Text 1"/>
          <p:cNvSpPr/>
          <p:nvPr/>
        </p:nvSpPr>
        <p:spPr>
          <a:xfrm>
            <a:off x="2918520" y="3648075"/>
            <a:ext cx="12753975" cy="891480"/>
          </a:xfrm>
          <a:prstGeom prst="rect">
            <a:avLst/>
          </a:prstGeom>
          <a:noFill/>
          <a:ln/>
        </p:spPr>
        <p:txBody>
          <a:bodyPr wrap="square" lIns="25400" tIns="25400" rIns="25400" bIns="25400" rtlCol="0" anchor="t">
            <a:normAutofit lnSpcReduction="10000"/>
          </a:bodyPr>
          <a:lstStyle/>
          <a:p>
            <a:pPr marL="0" indent="0" algn="ctr">
              <a:lnSpc>
                <a:spcPct val="140000"/>
              </a:lnSpc>
              <a:buNone/>
            </a:pPr>
            <a:r>
              <a:rPr lang="en-US" sz="2100" dirty="0">
                <a:solidFill>
                  <a:srgbClr val="C9C9C9"/>
                </a:solidFill>
                <a:latin typeface="Arial" pitchFamily="34" charset="0"/>
                <a:ea typeface="Arial" pitchFamily="34" charset="-122"/>
                <a:cs typeface="Arial" pitchFamily="34" charset="-120"/>
              </a:rPr>
              <a:t>You now have the tools to build awareness, engage your supporters and maximize your impact during San Diego Gives.</a:t>
            </a:r>
            <a:endParaRPr lang="en-US" sz="2100" dirty="0"/>
          </a:p>
        </p:txBody>
      </p:sp>
      <p:sp>
        <p:nvSpPr>
          <p:cNvPr id="5" name="Text 2"/>
          <p:cNvSpPr/>
          <p:nvPr/>
        </p:nvSpPr>
        <p:spPr>
          <a:xfrm>
            <a:off x="2918520" y="4653855"/>
            <a:ext cx="12753975" cy="891480"/>
          </a:xfrm>
          <a:prstGeom prst="rect">
            <a:avLst/>
          </a:prstGeom>
          <a:noFill/>
          <a:ln/>
        </p:spPr>
        <p:txBody>
          <a:bodyPr wrap="square" lIns="25400" tIns="25400" rIns="25400" bIns="25400" rtlCol="0" anchor="t">
            <a:normAutofit lnSpcReduction="10000"/>
          </a:bodyPr>
          <a:lstStyle/>
          <a:p>
            <a:pPr marL="0" indent="0" algn="ctr">
              <a:lnSpc>
                <a:spcPct val="140000"/>
              </a:lnSpc>
              <a:buNone/>
            </a:pPr>
            <a:r>
              <a:rPr lang="en-US" sz="2100" dirty="0">
                <a:solidFill>
                  <a:srgbClr val="C9C9C9"/>
                </a:solidFill>
                <a:latin typeface="Arial" pitchFamily="34" charset="0"/>
                <a:ea typeface="Arial" pitchFamily="34" charset="-122"/>
                <a:cs typeface="Arial" pitchFamily="34" charset="-120"/>
              </a:rPr>
              <a:t>As you prepare for the Day of Giving, remember that the San Diego Gives team is here to support you every step of the way.</a:t>
            </a:r>
            <a:endParaRPr lang="en-US" sz="2100" dirty="0"/>
          </a:p>
        </p:txBody>
      </p:sp>
      <p:sp>
        <p:nvSpPr>
          <p:cNvPr id="6" name="Text 3"/>
          <p:cNvSpPr/>
          <p:nvPr/>
        </p:nvSpPr>
        <p:spPr>
          <a:xfrm>
            <a:off x="6407326" y="5659636"/>
            <a:ext cx="5776213" cy="464790"/>
          </a:xfrm>
          <a:prstGeom prst="rect">
            <a:avLst/>
          </a:prstGeom>
          <a:noFill/>
          <a:ln/>
        </p:spPr>
        <p:txBody>
          <a:bodyPr wrap="square" lIns="25400" tIns="25400" rIns="25400" bIns="25400" rtlCol="0" anchor="t">
            <a:normAutofit/>
          </a:bodyPr>
          <a:lstStyle/>
          <a:p>
            <a:pPr marL="0" indent="0" algn="ctr">
              <a:lnSpc>
                <a:spcPct val="140000"/>
              </a:lnSpc>
              <a:buNone/>
            </a:pPr>
            <a:r>
              <a:rPr lang="en-US" sz="2100" dirty="0">
                <a:solidFill>
                  <a:srgbClr val="C9C9C9"/>
                </a:solidFill>
                <a:latin typeface="Arial" pitchFamily="34" charset="0"/>
                <a:ea typeface="Arial" pitchFamily="34" charset="-122"/>
                <a:cs typeface="Arial" pitchFamily="34" charset="-120"/>
              </a:rPr>
              <a:t>We can't wait to see the impact you'll make.</a:t>
            </a:r>
            <a:endParaRPr lang="en-US" sz="2100" dirty="0"/>
          </a:p>
        </p:txBody>
      </p:sp>
      <p:sp>
        <p:nvSpPr>
          <p:cNvPr id="7" name="Text 4"/>
          <p:cNvSpPr/>
          <p:nvPr/>
        </p:nvSpPr>
        <p:spPr>
          <a:xfrm>
            <a:off x="6544345" y="6467326"/>
            <a:ext cx="5502325" cy="1123318"/>
          </a:xfrm>
          <a:prstGeom prst="rect">
            <a:avLst/>
          </a:prstGeom>
          <a:noFill/>
          <a:ln/>
        </p:spPr>
        <p:txBody>
          <a:bodyPr wrap="square" lIns="25400" tIns="25400" rIns="25400" bIns="25400" rtlCol="0" anchor="t">
            <a:normAutofit/>
          </a:bodyPr>
          <a:lstStyle/>
          <a:p>
            <a:pPr marL="0" indent="0" algn="ctr">
              <a:buNone/>
            </a:pPr>
            <a:r>
              <a:rPr lang="en-US" sz="2400" dirty="0">
                <a:solidFill>
                  <a:srgbClr val="FFFFFF"/>
                </a:solidFill>
                <a:latin typeface="Arial" pitchFamily="34" charset="0"/>
                <a:ea typeface="Arial" pitchFamily="34" charset="-122"/>
                <a:cs typeface="Arial" pitchFamily="34" charset="-120"/>
              </a:rPr>
              <a:t>Need help? </a:t>
            </a:r>
            <a:br>
              <a:rPr lang="en-US" sz="2400" dirty="0">
                <a:solidFill>
                  <a:srgbClr val="FFFFFF"/>
                </a:solidFill>
                <a:latin typeface="Arial" pitchFamily="34" charset="0"/>
                <a:ea typeface="Arial" pitchFamily="34" charset="-122"/>
                <a:cs typeface="Arial" pitchFamily="34" charset="-120"/>
              </a:rPr>
            </a:br>
            <a:r>
              <a:rPr lang="en-US" sz="2400" dirty="0">
                <a:solidFill>
                  <a:srgbClr val="FFFFFF"/>
                </a:solidFill>
                <a:latin typeface="Arial" pitchFamily="34" charset="0"/>
                <a:ea typeface="Arial" pitchFamily="34" charset="-122"/>
                <a:cs typeface="Arial" pitchFamily="34" charset="-120"/>
              </a:rPr>
              <a:t>Email: jim@ncphilanthropy.org</a:t>
            </a:r>
            <a:endParaRPr lang="en-US" sz="2400" dirty="0"/>
          </a:p>
        </p:txBody>
      </p:sp>
      <p:sp>
        <p:nvSpPr>
          <p:cNvPr id="8" name="Shape 5"/>
          <p:cNvSpPr/>
          <p:nvPr/>
        </p:nvSpPr>
        <p:spPr>
          <a:xfrm>
            <a:off x="15501045" y="9163050"/>
            <a:ext cx="1262955" cy="666750"/>
          </a:xfrm>
          <a:prstGeom prst="roundRect">
            <a:avLst>
              <a:gd name="adj" fmla="val 11429"/>
            </a:avLst>
          </a:prstGeom>
          <a:solidFill>
            <a:srgbClr val="FFFFFF"/>
          </a:solidFill>
          <a:ln/>
        </p:spPr>
        <p:txBody>
          <a:bodyPr/>
          <a:lstStyle/>
          <a:p>
            <a:endParaRPr lang="en-US"/>
          </a:p>
        </p:txBody>
      </p:sp>
      <p:pic>
        <p:nvPicPr>
          <p:cNvPr id="9" name="Image 1" descr="preencoded.png"/>
          <p:cNvPicPr>
            <a:picLocks noChangeAspect="1"/>
          </p:cNvPicPr>
          <p:nvPr/>
        </p:nvPicPr>
        <p:blipFill>
          <a:blip r:embed="rId3"/>
          <a:stretch>
            <a:fillRect/>
          </a:stretch>
        </p:blipFill>
        <p:spPr>
          <a:xfrm>
            <a:off x="15672495" y="9277350"/>
            <a:ext cx="920055" cy="43815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B2C0196-1BBC-779B-3055-89B3C5BDFCCC}"/>
              </a:ext>
            </a:extLst>
          </p:cNvPr>
          <p:cNvSpPr/>
          <p:nvPr/>
        </p:nvSpPr>
        <p:spPr>
          <a:xfrm>
            <a:off x="0" y="0"/>
            <a:ext cx="18288000" cy="10287000"/>
          </a:xfrm>
          <a:prstGeom prst="rect">
            <a:avLst/>
          </a:prstGeom>
          <a:solidFill>
            <a:srgbClr val="4D6B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0"/>
          <p:cNvSpPr/>
          <p:nvPr/>
        </p:nvSpPr>
        <p:spPr>
          <a:xfrm>
            <a:off x="1524000" y="4548188"/>
            <a:ext cx="7464728" cy="257175"/>
          </a:xfrm>
          <a:prstGeom prst="rect">
            <a:avLst/>
          </a:prstGeom>
          <a:noFill/>
          <a:ln/>
        </p:spPr>
        <p:txBody>
          <a:bodyPr wrap="square" lIns="25400" tIns="25400" rIns="25400" bIns="25400" rtlCol="0" anchor="t">
            <a:normAutofit lnSpcReduction="10000"/>
          </a:bodyPr>
          <a:lstStyle/>
          <a:p>
            <a:pPr marL="0" indent="0" algn="l">
              <a:buNone/>
            </a:pPr>
            <a:r>
              <a:rPr lang="en-US" sz="1500" b="1" kern="0" spc="150" dirty="0">
                <a:solidFill>
                  <a:srgbClr val="C3D92E"/>
                </a:solidFill>
                <a:latin typeface="Arial" pitchFamily="34" charset="0"/>
                <a:ea typeface="Arial" pitchFamily="34" charset="-122"/>
                <a:cs typeface="Arial" pitchFamily="34" charset="-120"/>
              </a:rPr>
              <a:t>PR &amp; MEDIA GUIDELINES</a:t>
            </a:r>
            <a:endParaRPr lang="en-US" sz="1500" dirty="0"/>
          </a:p>
        </p:txBody>
      </p:sp>
      <p:sp>
        <p:nvSpPr>
          <p:cNvPr id="3" name="Text 1"/>
          <p:cNvSpPr/>
          <p:nvPr/>
        </p:nvSpPr>
        <p:spPr>
          <a:xfrm>
            <a:off x="1524000" y="4957763"/>
            <a:ext cx="7464728" cy="819150"/>
          </a:xfrm>
          <a:prstGeom prst="rect">
            <a:avLst/>
          </a:prstGeom>
          <a:noFill/>
          <a:ln/>
        </p:spPr>
        <p:txBody>
          <a:bodyPr wrap="square" lIns="25400" tIns="25400" rIns="25400" bIns="25400" rtlCol="0" anchor="t">
            <a:normAutofit lnSpcReduction="10000"/>
          </a:bodyPr>
          <a:lstStyle/>
          <a:p>
            <a:pPr marL="0" indent="0" algn="l">
              <a:buNone/>
            </a:pPr>
            <a:r>
              <a:rPr lang="en-US" sz="5400" b="1" dirty="0">
                <a:solidFill>
                  <a:srgbClr val="FFFFFF"/>
                </a:solidFill>
                <a:latin typeface="Arial" pitchFamily="34" charset="0"/>
                <a:ea typeface="Arial" pitchFamily="34" charset="-122"/>
                <a:cs typeface="Arial" pitchFamily="34" charset="-120"/>
              </a:rPr>
              <a:t>Why This Matters</a:t>
            </a:r>
            <a:endParaRPr lang="en-US" sz="5400" dirty="0"/>
          </a:p>
        </p:txBody>
      </p:sp>
      <p:sp>
        <p:nvSpPr>
          <p:cNvPr id="6" name="Text 2">
            <a:extLst>
              <a:ext uri="{FF2B5EF4-FFF2-40B4-BE49-F238E27FC236}">
                <a16:creationId xmlns:a16="http://schemas.microsoft.com/office/drawing/2014/main" id="{2AB8E2D0-C29F-FDA6-634E-2F3248D8D2E3}"/>
              </a:ext>
            </a:extLst>
          </p:cNvPr>
          <p:cNvSpPr/>
          <p:nvPr/>
        </p:nvSpPr>
        <p:spPr>
          <a:xfrm>
            <a:off x="1524000" y="5776913"/>
            <a:ext cx="13244513" cy="1499443"/>
          </a:xfrm>
          <a:prstGeom prst="rect">
            <a:avLst/>
          </a:prstGeom>
          <a:noFill/>
          <a:ln/>
        </p:spPr>
        <p:txBody>
          <a:bodyPr wrap="square" lIns="25400" tIns="25400" rIns="25400" bIns="25400" rtlCol="0" anchor="t">
            <a:normAutofit lnSpcReduction="10000"/>
          </a:bodyPr>
          <a:lstStyle/>
          <a:p>
            <a:pPr marL="0" indent="0" algn="l">
              <a:lnSpc>
                <a:spcPct val="142083"/>
              </a:lnSpc>
              <a:buNone/>
            </a:pPr>
            <a:r>
              <a:rPr lang="en-US" sz="2325" dirty="0">
                <a:solidFill>
                  <a:schemeClr val="bg1"/>
                </a:solidFill>
                <a:latin typeface="Arial" pitchFamily="34" charset="0"/>
                <a:ea typeface="Arial" pitchFamily="34" charset="-122"/>
                <a:cs typeface="Arial" pitchFamily="34" charset="-120"/>
              </a:rPr>
              <a:t>We're all excited to share the good work we do — but when it comes to media, it's important that our messaging is coordinated, consistent and timely. This guide helps us work together to represent San Diego Gives in the best light possible.</a:t>
            </a:r>
            <a:endParaRPr lang="en-US" sz="2325"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333500" y="3614738"/>
            <a:ext cx="17183100" cy="285750"/>
          </a:xfrm>
          <a:prstGeom prst="rect">
            <a:avLst/>
          </a:prstGeom>
          <a:noFill/>
          <a:ln/>
        </p:spPr>
        <p:txBody>
          <a:bodyPr wrap="square" lIns="25400" tIns="25400" rIns="25400" bIns="25400" rtlCol="0" anchor="t">
            <a:normAutofit lnSpcReduction="10000"/>
          </a:bodyPr>
          <a:lstStyle/>
          <a:p>
            <a:pPr marL="0" indent="0" algn="l">
              <a:buNone/>
            </a:pPr>
            <a:r>
              <a:rPr lang="en-US" sz="1650" b="1" kern="0" spc="150" dirty="0">
                <a:solidFill>
                  <a:srgbClr val="4D6B34"/>
                </a:solidFill>
                <a:latin typeface="Arial" pitchFamily="34" charset="0"/>
                <a:ea typeface="Arial" pitchFamily="34" charset="-122"/>
                <a:cs typeface="Arial" pitchFamily="34" charset="-120"/>
              </a:rPr>
              <a:t>PR &amp; MEDIA GUIDELINES</a:t>
            </a:r>
            <a:endParaRPr lang="en-US" sz="1650" dirty="0"/>
          </a:p>
        </p:txBody>
      </p:sp>
      <p:sp>
        <p:nvSpPr>
          <p:cNvPr id="3" name="Text 1"/>
          <p:cNvSpPr/>
          <p:nvPr/>
        </p:nvSpPr>
        <p:spPr>
          <a:xfrm>
            <a:off x="1333500" y="3995738"/>
            <a:ext cx="17183100" cy="590550"/>
          </a:xfrm>
          <a:prstGeom prst="rect">
            <a:avLst/>
          </a:prstGeom>
          <a:noFill/>
          <a:ln/>
        </p:spPr>
        <p:txBody>
          <a:bodyPr wrap="square" lIns="25400" tIns="25400" rIns="25400" bIns="25400" rtlCol="0" anchor="t">
            <a:normAutofit lnSpcReduction="10000"/>
          </a:bodyPr>
          <a:lstStyle/>
          <a:p>
            <a:pPr marL="0" indent="0" algn="l">
              <a:buNone/>
            </a:pPr>
            <a:r>
              <a:rPr lang="en-US" sz="3750" b="1" dirty="0">
                <a:solidFill>
                  <a:srgbClr val="3A3A3A"/>
                </a:solidFill>
                <a:latin typeface="Arial" pitchFamily="34" charset="0"/>
                <a:ea typeface="Arial" pitchFamily="34" charset="-122"/>
                <a:cs typeface="Arial" pitchFamily="34" charset="-120"/>
              </a:rPr>
              <a:t>Your PR Contact</a:t>
            </a:r>
            <a:endParaRPr lang="en-US" sz="3750" dirty="0"/>
          </a:p>
        </p:txBody>
      </p:sp>
      <p:sp>
        <p:nvSpPr>
          <p:cNvPr id="4" name="Shape 2"/>
          <p:cNvSpPr/>
          <p:nvPr/>
        </p:nvSpPr>
        <p:spPr>
          <a:xfrm>
            <a:off x="1333500" y="5005388"/>
            <a:ext cx="57150" cy="1666875"/>
          </a:xfrm>
          <a:prstGeom prst="rect">
            <a:avLst/>
          </a:prstGeom>
          <a:solidFill>
            <a:srgbClr val="E0316D"/>
          </a:solidFill>
          <a:ln/>
        </p:spPr>
        <p:txBody>
          <a:bodyPr/>
          <a:lstStyle/>
          <a:p>
            <a:endParaRPr lang="en-US"/>
          </a:p>
        </p:txBody>
      </p:sp>
      <p:sp>
        <p:nvSpPr>
          <p:cNvPr id="5" name="Text 3"/>
          <p:cNvSpPr/>
          <p:nvPr/>
        </p:nvSpPr>
        <p:spPr>
          <a:xfrm>
            <a:off x="1771650" y="5005388"/>
            <a:ext cx="16701135" cy="409575"/>
          </a:xfrm>
          <a:prstGeom prst="rect">
            <a:avLst/>
          </a:prstGeom>
          <a:noFill/>
          <a:ln/>
        </p:spPr>
        <p:txBody>
          <a:bodyPr wrap="square" lIns="25400" tIns="25400" rIns="25400" bIns="25400" rtlCol="0" anchor="t">
            <a:normAutofit lnSpcReduction="10000"/>
          </a:bodyPr>
          <a:lstStyle/>
          <a:p>
            <a:pPr marL="0" indent="0" algn="l">
              <a:buNone/>
            </a:pPr>
            <a:r>
              <a:rPr lang="en-US" sz="2550" b="1" dirty="0">
                <a:solidFill>
                  <a:srgbClr val="3A3A3A"/>
                </a:solidFill>
                <a:latin typeface="Arial" pitchFamily="34" charset="0"/>
                <a:ea typeface="Arial" pitchFamily="34" charset="-122"/>
                <a:cs typeface="Arial" pitchFamily="34" charset="-120"/>
              </a:rPr>
              <a:t>Nuffer, Smith, Tucker Public Relations</a:t>
            </a:r>
            <a:endParaRPr lang="en-US" sz="2550" dirty="0"/>
          </a:p>
        </p:txBody>
      </p:sp>
      <p:sp>
        <p:nvSpPr>
          <p:cNvPr id="6" name="Text 4"/>
          <p:cNvSpPr/>
          <p:nvPr/>
        </p:nvSpPr>
        <p:spPr>
          <a:xfrm>
            <a:off x="1771650" y="5548313"/>
            <a:ext cx="16701135" cy="361950"/>
          </a:xfrm>
          <a:prstGeom prst="rect">
            <a:avLst/>
          </a:prstGeom>
          <a:noFill/>
          <a:ln/>
        </p:spPr>
        <p:txBody>
          <a:bodyPr wrap="square" lIns="25400" tIns="25400" rIns="25400" bIns="25400" rtlCol="0" anchor="t">
            <a:normAutofit lnSpcReduction="10000"/>
          </a:bodyPr>
          <a:lstStyle/>
          <a:p>
            <a:pPr marL="0" indent="0" algn="l">
              <a:buNone/>
            </a:pPr>
            <a:r>
              <a:rPr lang="en-US" sz="2175" dirty="0">
                <a:solidFill>
                  <a:srgbClr val="5A5A5A"/>
                </a:solidFill>
                <a:latin typeface="Arial" pitchFamily="34" charset="0"/>
                <a:ea typeface="Arial" pitchFamily="34" charset="-122"/>
                <a:cs typeface="Arial" pitchFamily="34" charset="-120"/>
              </a:rPr>
              <a:t>Natalie DeAngelo Neal</a:t>
            </a:r>
            <a:endParaRPr lang="en-US" sz="2175" dirty="0"/>
          </a:p>
        </p:txBody>
      </p:sp>
      <p:sp>
        <p:nvSpPr>
          <p:cNvPr id="7" name="Text 5"/>
          <p:cNvSpPr/>
          <p:nvPr/>
        </p:nvSpPr>
        <p:spPr>
          <a:xfrm>
            <a:off x="1771650" y="5967413"/>
            <a:ext cx="16701135" cy="342900"/>
          </a:xfrm>
          <a:prstGeom prst="rect">
            <a:avLst/>
          </a:prstGeom>
          <a:noFill/>
          <a:ln/>
        </p:spPr>
        <p:txBody>
          <a:bodyPr wrap="square" lIns="25400" tIns="25400" rIns="25400" bIns="25400" rtlCol="0" anchor="t">
            <a:normAutofit lnSpcReduction="10000"/>
          </a:bodyPr>
          <a:lstStyle/>
          <a:p>
            <a:pPr marL="0" indent="0" algn="l">
              <a:buNone/>
            </a:pPr>
            <a:r>
              <a:rPr lang="en-US" sz="2025" dirty="0">
                <a:solidFill>
                  <a:srgbClr val="5A5A5A"/>
                </a:solidFill>
                <a:latin typeface="Arial" pitchFamily="34" charset="0"/>
                <a:ea typeface="Arial" pitchFamily="34" charset="-122"/>
                <a:cs typeface="Arial" pitchFamily="34" charset="-120"/>
              </a:rPr>
              <a:t>Email: nd@nstpr.com</a:t>
            </a:r>
            <a:endParaRPr lang="en-US" sz="2025" dirty="0"/>
          </a:p>
        </p:txBody>
      </p:sp>
      <p:sp>
        <p:nvSpPr>
          <p:cNvPr id="8" name="Text 6"/>
          <p:cNvSpPr/>
          <p:nvPr/>
        </p:nvSpPr>
        <p:spPr>
          <a:xfrm>
            <a:off x="1771650" y="6367463"/>
            <a:ext cx="16701135" cy="342900"/>
          </a:xfrm>
          <a:prstGeom prst="rect">
            <a:avLst/>
          </a:prstGeom>
          <a:noFill/>
          <a:ln/>
        </p:spPr>
        <p:txBody>
          <a:bodyPr wrap="square" lIns="25400" tIns="25400" rIns="25400" bIns="25400" rtlCol="0" anchor="t">
            <a:normAutofit lnSpcReduction="10000"/>
          </a:bodyPr>
          <a:lstStyle/>
          <a:p>
            <a:pPr marL="0" indent="0" algn="l">
              <a:buNone/>
            </a:pPr>
            <a:r>
              <a:rPr lang="en-US" sz="2025" dirty="0">
                <a:solidFill>
                  <a:srgbClr val="5A5A5A"/>
                </a:solidFill>
                <a:latin typeface="Arial" pitchFamily="34" charset="0"/>
                <a:ea typeface="Arial" pitchFamily="34" charset="-122"/>
                <a:cs typeface="Arial" pitchFamily="34" charset="-120"/>
              </a:rPr>
              <a:t>Phone: 609-947-2727</a:t>
            </a:r>
            <a:endParaRPr lang="en-US" sz="2025" dirty="0"/>
          </a:p>
        </p:txBody>
      </p:sp>
      <p:pic>
        <p:nvPicPr>
          <p:cNvPr id="9" name="Image 0" descr="preencoded.png"/>
          <p:cNvPicPr>
            <a:picLocks noChangeAspect="1"/>
          </p:cNvPicPr>
          <p:nvPr/>
        </p:nvPicPr>
        <p:blipFill>
          <a:blip r:embed="rId3"/>
          <a:stretch>
            <a:fillRect/>
          </a:stretch>
        </p:blipFill>
        <p:spPr>
          <a:xfrm>
            <a:off x="1333500" y="9220200"/>
            <a:ext cx="2479774" cy="609600"/>
          </a:xfrm>
          <a:prstGeom prst="rect">
            <a:avLst/>
          </a:prstGeom>
        </p:spPr>
      </p:pic>
      <p:pic>
        <p:nvPicPr>
          <p:cNvPr id="10" name="Image 1" descr="preencoded.png"/>
          <p:cNvPicPr>
            <a:picLocks noChangeAspect="1"/>
          </p:cNvPicPr>
          <p:nvPr/>
        </p:nvPicPr>
        <p:blipFill>
          <a:blip r:embed="rId4"/>
          <a:stretch>
            <a:fillRect/>
          </a:stretch>
        </p:blipFill>
        <p:spPr>
          <a:xfrm>
            <a:off x="15354300" y="9182100"/>
            <a:ext cx="1600200" cy="762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333500" y="914400"/>
            <a:ext cx="17183100" cy="285750"/>
          </a:xfrm>
          <a:prstGeom prst="rect">
            <a:avLst/>
          </a:prstGeom>
          <a:noFill/>
          <a:ln/>
        </p:spPr>
        <p:txBody>
          <a:bodyPr wrap="square" lIns="25400" tIns="25400" rIns="25400" bIns="25400" rtlCol="0" anchor="t">
            <a:normAutofit lnSpcReduction="10000"/>
          </a:bodyPr>
          <a:lstStyle/>
          <a:p>
            <a:pPr marL="0" indent="0" algn="l">
              <a:buNone/>
            </a:pPr>
            <a:r>
              <a:rPr lang="en-US" sz="1650" b="1" kern="0" spc="150" dirty="0">
                <a:solidFill>
                  <a:srgbClr val="4D6B34"/>
                </a:solidFill>
                <a:latin typeface="Arial" pitchFamily="34" charset="0"/>
                <a:ea typeface="Arial" pitchFamily="34" charset="-122"/>
                <a:cs typeface="Arial" pitchFamily="34" charset="-120"/>
              </a:rPr>
              <a:t>PR &amp; MEDIA GUIDELINES</a:t>
            </a:r>
            <a:endParaRPr lang="en-US" sz="1650" dirty="0"/>
          </a:p>
        </p:txBody>
      </p:sp>
      <p:sp>
        <p:nvSpPr>
          <p:cNvPr id="3" name="Text 1"/>
          <p:cNvSpPr/>
          <p:nvPr/>
        </p:nvSpPr>
        <p:spPr>
          <a:xfrm>
            <a:off x="1333500" y="1295400"/>
            <a:ext cx="17183100" cy="561975"/>
          </a:xfrm>
          <a:prstGeom prst="rect">
            <a:avLst/>
          </a:prstGeom>
          <a:noFill/>
          <a:ln/>
        </p:spPr>
        <p:txBody>
          <a:bodyPr wrap="square" lIns="25400" tIns="25400" rIns="25400" bIns="25400" rtlCol="0" anchor="t">
            <a:normAutofit lnSpcReduction="10000"/>
          </a:bodyPr>
          <a:lstStyle/>
          <a:p>
            <a:pPr marL="0" indent="0" algn="l">
              <a:buNone/>
            </a:pPr>
            <a:r>
              <a:rPr lang="en-US" sz="3600" b="1" dirty="0">
                <a:solidFill>
                  <a:srgbClr val="3A3A3A"/>
                </a:solidFill>
                <a:latin typeface="Arial" pitchFamily="34" charset="0"/>
                <a:ea typeface="Arial" pitchFamily="34" charset="-122"/>
                <a:cs typeface="Arial" pitchFamily="34" charset="-120"/>
              </a:rPr>
              <a:t>If You Receive a Media Inquiry</a:t>
            </a:r>
            <a:endParaRPr lang="en-US" sz="3600" dirty="0"/>
          </a:p>
        </p:txBody>
      </p:sp>
      <p:sp>
        <p:nvSpPr>
          <p:cNvPr id="4" name="Text 2"/>
          <p:cNvSpPr/>
          <p:nvPr/>
        </p:nvSpPr>
        <p:spPr>
          <a:xfrm>
            <a:off x="1333500" y="1895475"/>
            <a:ext cx="17183100" cy="552450"/>
          </a:xfrm>
          <a:prstGeom prst="rect">
            <a:avLst/>
          </a:prstGeom>
          <a:noFill/>
          <a:ln/>
        </p:spPr>
        <p:txBody>
          <a:bodyPr wrap="square" lIns="25400" tIns="25400" rIns="25400" bIns="25400" rtlCol="0" anchor="t">
            <a:normAutofit/>
          </a:bodyPr>
          <a:lstStyle/>
          <a:p>
            <a:pPr marL="0" indent="0" algn="l">
              <a:buNone/>
            </a:pPr>
            <a:r>
              <a:rPr lang="en-US" sz="2000" dirty="0">
                <a:solidFill>
                  <a:srgbClr val="8A8A8A"/>
                </a:solidFill>
                <a:latin typeface="Arial" pitchFamily="34" charset="0"/>
                <a:ea typeface="Arial" pitchFamily="34" charset="-122"/>
                <a:cs typeface="Arial" pitchFamily="34" charset="-120"/>
              </a:rPr>
              <a:t>Related to San Diego Gives/Day of Giving</a:t>
            </a:r>
            <a:endParaRPr lang="en-US" sz="2000" dirty="0"/>
          </a:p>
        </p:txBody>
      </p:sp>
      <p:sp>
        <p:nvSpPr>
          <p:cNvPr id="5" name="Text 3"/>
          <p:cNvSpPr/>
          <p:nvPr/>
        </p:nvSpPr>
        <p:spPr>
          <a:xfrm>
            <a:off x="1333500" y="2911971"/>
            <a:ext cx="7538561" cy="381000"/>
          </a:xfrm>
          <a:prstGeom prst="rect">
            <a:avLst/>
          </a:prstGeom>
          <a:noFill/>
          <a:ln/>
        </p:spPr>
        <p:txBody>
          <a:bodyPr wrap="square" lIns="25400" tIns="25400" rIns="25400" bIns="25400" rtlCol="0" anchor="t">
            <a:normAutofit lnSpcReduction="10000"/>
          </a:bodyPr>
          <a:lstStyle/>
          <a:p>
            <a:pPr marL="0" indent="0" algn="l">
              <a:buNone/>
            </a:pPr>
            <a:r>
              <a:rPr lang="en-US" sz="2325" b="1" dirty="0">
                <a:solidFill>
                  <a:srgbClr val="E0316D"/>
                </a:solidFill>
                <a:latin typeface="Arial" pitchFamily="34" charset="0"/>
                <a:ea typeface="Arial" pitchFamily="34" charset="-122"/>
                <a:cs typeface="Arial" pitchFamily="34" charset="-120"/>
              </a:rPr>
              <a:t>Via email or direct message</a:t>
            </a:r>
            <a:endParaRPr lang="en-US" sz="2325" dirty="0"/>
          </a:p>
        </p:txBody>
      </p:sp>
      <p:sp>
        <p:nvSpPr>
          <p:cNvPr id="6" name="Text 4"/>
          <p:cNvSpPr/>
          <p:nvPr/>
        </p:nvSpPr>
        <p:spPr>
          <a:xfrm>
            <a:off x="1333500" y="3426321"/>
            <a:ext cx="7058835" cy="3454164"/>
          </a:xfrm>
          <a:prstGeom prst="rect">
            <a:avLst/>
          </a:prstGeom>
          <a:noFill/>
          <a:ln/>
        </p:spPr>
        <p:txBody>
          <a:bodyPr wrap="square" lIns="25400" tIns="25400" rIns="25400" bIns="25400" rtlCol="0" anchor="t">
            <a:normAutofit/>
          </a:bodyPr>
          <a:lstStyle/>
          <a:p>
            <a:pPr marL="0" indent="0" algn="l">
              <a:lnSpc>
                <a:spcPct val="134194"/>
              </a:lnSpc>
              <a:buNone/>
            </a:pPr>
            <a:r>
              <a:rPr lang="en-US" sz="1950" dirty="0">
                <a:solidFill>
                  <a:srgbClr val="5A5A5A"/>
                </a:solidFill>
                <a:latin typeface="Arial" pitchFamily="34" charset="0"/>
                <a:ea typeface="Arial" pitchFamily="34" charset="-122"/>
                <a:cs typeface="Arial" pitchFamily="34" charset="-120"/>
              </a:rPr>
              <a:t>Alert the PR team within 2 hours and forward the email thread with any additional information to Natalie at </a:t>
            </a:r>
            <a:r>
              <a:rPr lang="en-US" sz="1950" dirty="0">
                <a:solidFill>
                  <a:srgbClr val="5A5A5A"/>
                </a:solidFill>
                <a:latin typeface="Arial" pitchFamily="34" charset="0"/>
                <a:ea typeface="Arial" pitchFamily="34" charset="-122"/>
                <a:cs typeface="Arial" pitchFamily="34" charset="-120"/>
                <a:hlinkClick r:id="rId3"/>
              </a:rPr>
              <a:t>nd@nstpr.com</a:t>
            </a:r>
            <a:r>
              <a:rPr lang="en-US" sz="1950" dirty="0">
                <a:solidFill>
                  <a:srgbClr val="5A5A5A"/>
                </a:solidFill>
                <a:latin typeface="Arial" pitchFamily="34" charset="0"/>
                <a:ea typeface="Arial" pitchFamily="34" charset="-122"/>
                <a:cs typeface="Arial" pitchFamily="34" charset="-120"/>
              </a:rPr>
              <a:t>.</a:t>
            </a:r>
            <a:br>
              <a:rPr lang="en-US" sz="1950" dirty="0">
                <a:solidFill>
                  <a:srgbClr val="5A5A5A"/>
                </a:solidFill>
                <a:latin typeface="Arial" pitchFamily="34" charset="0"/>
                <a:ea typeface="Arial" pitchFamily="34" charset="-122"/>
                <a:cs typeface="Arial" pitchFamily="34" charset="-120"/>
              </a:rPr>
            </a:br>
            <a:br>
              <a:rPr lang="en-US" sz="1950" dirty="0">
                <a:solidFill>
                  <a:srgbClr val="5A5A5A"/>
                </a:solidFill>
                <a:latin typeface="Arial" pitchFamily="34" charset="0"/>
                <a:ea typeface="Arial" pitchFamily="34" charset="-122"/>
                <a:cs typeface="Arial" pitchFamily="34" charset="-120"/>
              </a:rPr>
            </a:br>
            <a:r>
              <a:rPr lang="en-US" sz="1950" dirty="0">
                <a:solidFill>
                  <a:srgbClr val="5A5A5A"/>
                </a:solidFill>
                <a:latin typeface="Arial" pitchFamily="34" charset="0"/>
                <a:ea typeface="Arial" pitchFamily="34" charset="-122"/>
                <a:cs typeface="Arial" pitchFamily="34" charset="-120"/>
              </a:rPr>
              <a:t>Please let us know who from your organization may be available to potentially conduct the interview. NST will help facilitate scheduling the interview.</a:t>
            </a:r>
            <a:endParaRPr lang="en-US" sz="1950" dirty="0"/>
          </a:p>
        </p:txBody>
      </p:sp>
      <p:sp>
        <p:nvSpPr>
          <p:cNvPr id="7" name="Shape 5"/>
          <p:cNvSpPr/>
          <p:nvPr/>
        </p:nvSpPr>
        <p:spPr>
          <a:xfrm>
            <a:off x="9139238" y="2581275"/>
            <a:ext cx="9525" cy="6791325"/>
          </a:xfrm>
          <a:prstGeom prst="rect">
            <a:avLst/>
          </a:prstGeom>
          <a:solidFill>
            <a:srgbClr val="E6E6E6"/>
          </a:solidFill>
          <a:ln/>
        </p:spPr>
        <p:txBody>
          <a:bodyPr/>
          <a:lstStyle/>
          <a:p>
            <a:endParaRPr lang="en-US"/>
          </a:p>
        </p:txBody>
      </p:sp>
      <p:sp>
        <p:nvSpPr>
          <p:cNvPr id="8" name="Text 6"/>
          <p:cNvSpPr/>
          <p:nvPr/>
        </p:nvSpPr>
        <p:spPr>
          <a:xfrm>
            <a:off x="10101263" y="2911971"/>
            <a:ext cx="7538561" cy="381000"/>
          </a:xfrm>
          <a:prstGeom prst="rect">
            <a:avLst/>
          </a:prstGeom>
          <a:noFill/>
          <a:ln/>
        </p:spPr>
        <p:txBody>
          <a:bodyPr wrap="square" lIns="25400" tIns="25400" rIns="25400" bIns="25400" rtlCol="0" anchor="t">
            <a:normAutofit lnSpcReduction="10000"/>
          </a:bodyPr>
          <a:lstStyle/>
          <a:p>
            <a:pPr marL="0" indent="0" algn="l">
              <a:buNone/>
            </a:pPr>
            <a:r>
              <a:rPr lang="en-US" sz="2325" b="1" dirty="0">
                <a:solidFill>
                  <a:srgbClr val="17A9A4"/>
                </a:solidFill>
                <a:latin typeface="Arial" pitchFamily="34" charset="0"/>
                <a:ea typeface="Arial" pitchFamily="34" charset="-122"/>
                <a:cs typeface="Arial" pitchFamily="34" charset="-120"/>
              </a:rPr>
              <a:t>Via phone</a:t>
            </a:r>
            <a:endParaRPr lang="en-US" sz="2325" dirty="0"/>
          </a:p>
        </p:txBody>
      </p:sp>
      <p:sp>
        <p:nvSpPr>
          <p:cNvPr id="9" name="Text 7"/>
          <p:cNvSpPr/>
          <p:nvPr/>
        </p:nvSpPr>
        <p:spPr>
          <a:xfrm>
            <a:off x="10101263" y="3426321"/>
            <a:ext cx="7058835" cy="4320183"/>
          </a:xfrm>
          <a:prstGeom prst="rect">
            <a:avLst/>
          </a:prstGeom>
          <a:noFill/>
          <a:ln/>
        </p:spPr>
        <p:txBody>
          <a:bodyPr wrap="square" lIns="25400" tIns="25400" rIns="25400" bIns="25400" rtlCol="0" anchor="t">
            <a:normAutofit/>
          </a:bodyPr>
          <a:lstStyle/>
          <a:p>
            <a:pPr marL="0" indent="0" algn="l">
              <a:lnSpc>
                <a:spcPct val="134194"/>
              </a:lnSpc>
              <a:buNone/>
            </a:pPr>
            <a:r>
              <a:rPr lang="en-US" sz="1950" dirty="0">
                <a:solidFill>
                  <a:srgbClr val="5A5A5A"/>
                </a:solidFill>
                <a:latin typeface="Arial" pitchFamily="34" charset="0"/>
                <a:ea typeface="Arial" pitchFamily="34" charset="-122"/>
                <a:cs typeface="Arial" pitchFamily="34" charset="-120"/>
              </a:rPr>
              <a:t>Get the reporter's name, outlet, deadline and nature of request. </a:t>
            </a:r>
            <a:br>
              <a:rPr lang="en-US" sz="1950" dirty="0">
                <a:solidFill>
                  <a:srgbClr val="5A5A5A"/>
                </a:solidFill>
                <a:latin typeface="Arial" pitchFamily="34" charset="0"/>
                <a:ea typeface="Arial" pitchFamily="34" charset="-122"/>
                <a:cs typeface="Arial" pitchFamily="34" charset="-120"/>
              </a:rPr>
            </a:br>
            <a:br>
              <a:rPr lang="en-US" sz="1950" dirty="0">
                <a:solidFill>
                  <a:srgbClr val="5A5A5A"/>
                </a:solidFill>
                <a:latin typeface="Arial" pitchFamily="34" charset="0"/>
                <a:ea typeface="Arial" pitchFamily="34" charset="-122"/>
                <a:cs typeface="Arial" pitchFamily="34" charset="-120"/>
              </a:rPr>
            </a:br>
            <a:r>
              <a:rPr lang="en-US" sz="1950" dirty="0">
                <a:solidFill>
                  <a:srgbClr val="5A5A5A"/>
                </a:solidFill>
                <a:latin typeface="Arial" pitchFamily="34" charset="0"/>
                <a:ea typeface="Arial" pitchFamily="34" charset="-122"/>
                <a:cs typeface="Arial" pitchFamily="34" charset="-120"/>
              </a:rPr>
              <a:t>You can say, “I am not directly coordinating media requests for San Diego Gives/Day of Giving but let me get you in contact with someone who is. They'll reach out to you shortly. Thank you!” </a:t>
            </a:r>
            <a:br>
              <a:rPr lang="en-US" sz="1950" dirty="0">
                <a:solidFill>
                  <a:srgbClr val="5A5A5A"/>
                </a:solidFill>
                <a:latin typeface="Arial" pitchFamily="34" charset="0"/>
                <a:ea typeface="Arial" pitchFamily="34" charset="-122"/>
                <a:cs typeface="Arial" pitchFamily="34" charset="-120"/>
              </a:rPr>
            </a:br>
            <a:br>
              <a:rPr lang="en-US" sz="1950" dirty="0">
                <a:solidFill>
                  <a:srgbClr val="5A5A5A"/>
                </a:solidFill>
                <a:latin typeface="Arial" pitchFamily="34" charset="0"/>
                <a:ea typeface="Arial" pitchFamily="34" charset="-122"/>
                <a:cs typeface="Arial" pitchFamily="34" charset="-120"/>
              </a:rPr>
            </a:br>
            <a:r>
              <a:rPr lang="en-US" sz="1950" dirty="0">
                <a:solidFill>
                  <a:srgbClr val="5A5A5A"/>
                </a:solidFill>
                <a:latin typeface="Arial" pitchFamily="34" charset="0"/>
                <a:ea typeface="Arial" pitchFamily="34" charset="-122"/>
                <a:cs typeface="Arial" pitchFamily="34" charset="-120"/>
              </a:rPr>
              <a:t>Forward the information gathered above to Natalie at </a:t>
            </a:r>
            <a:r>
              <a:rPr lang="en-US" sz="1950" dirty="0">
                <a:solidFill>
                  <a:srgbClr val="5A5A5A"/>
                </a:solidFill>
                <a:latin typeface="Arial" pitchFamily="34" charset="0"/>
                <a:ea typeface="Arial" pitchFamily="34" charset="-122"/>
                <a:cs typeface="Arial" pitchFamily="34" charset="-120"/>
                <a:hlinkClick r:id="rId3"/>
              </a:rPr>
              <a:t>nd@nstpr.com</a:t>
            </a:r>
            <a:r>
              <a:rPr lang="en-US" sz="1950" dirty="0">
                <a:solidFill>
                  <a:srgbClr val="5A5A5A"/>
                </a:solidFill>
                <a:latin typeface="Arial" pitchFamily="34" charset="0"/>
                <a:ea typeface="Arial" pitchFamily="34" charset="-122"/>
                <a:cs typeface="Arial" pitchFamily="34" charset="-120"/>
              </a:rPr>
              <a:t>.</a:t>
            </a:r>
            <a:endParaRPr lang="en-US" sz="1950" dirty="0"/>
          </a:p>
        </p:txBody>
      </p:sp>
      <p:pic>
        <p:nvPicPr>
          <p:cNvPr id="10" name="Image 0" descr="preencoded.png"/>
          <p:cNvPicPr>
            <a:picLocks noChangeAspect="1"/>
          </p:cNvPicPr>
          <p:nvPr/>
        </p:nvPicPr>
        <p:blipFill>
          <a:blip r:embed="rId4"/>
          <a:stretch>
            <a:fillRect/>
          </a:stretch>
        </p:blipFill>
        <p:spPr>
          <a:xfrm>
            <a:off x="1333500" y="9220200"/>
            <a:ext cx="2479774" cy="609600"/>
          </a:xfrm>
          <a:prstGeom prst="rect">
            <a:avLst/>
          </a:prstGeom>
        </p:spPr>
      </p:pic>
      <p:pic>
        <p:nvPicPr>
          <p:cNvPr id="11" name="Image 1" descr="preencoded.png"/>
          <p:cNvPicPr>
            <a:picLocks noChangeAspect="1"/>
          </p:cNvPicPr>
          <p:nvPr/>
        </p:nvPicPr>
        <p:blipFill>
          <a:blip r:embed="rId5"/>
          <a:stretch>
            <a:fillRect/>
          </a:stretch>
        </p:blipFill>
        <p:spPr>
          <a:xfrm>
            <a:off x="15354300" y="9182100"/>
            <a:ext cx="1600200" cy="762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333500" y="914400"/>
            <a:ext cx="17183100" cy="285750"/>
          </a:xfrm>
          <a:prstGeom prst="rect">
            <a:avLst/>
          </a:prstGeom>
          <a:noFill/>
          <a:ln/>
        </p:spPr>
        <p:txBody>
          <a:bodyPr wrap="square" lIns="25400" tIns="25400" rIns="25400" bIns="25400" rtlCol="0" anchor="t">
            <a:normAutofit lnSpcReduction="10000"/>
          </a:bodyPr>
          <a:lstStyle/>
          <a:p>
            <a:pPr marL="0" indent="0" algn="l">
              <a:buNone/>
            </a:pPr>
            <a:r>
              <a:rPr lang="en-US" sz="1650" b="1" kern="0" spc="150" dirty="0">
                <a:solidFill>
                  <a:srgbClr val="4D6B34"/>
                </a:solidFill>
                <a:latin typeface="Arial" pitchFamily="34" charset="0"/>
                <a:ea typeface="Arial" pitchFamily="34" charset="-122"/>
                <a:cs typeface="Arial" pitchFamily="34" charset="-120"/>
              </a:rPr>
              <a:t>PR &amp; MEDIA GUIDELINES</a:t>
            </a:r>
            <a:endParaRPr lang="en-US" sz="1650" dirty="0"/>
          </a:p>
        </p:txBody>
      </p:sp>
      <p:sp>
        <p:nvSpPr>
          <p:cNvPr id="3" name="Text 1"/>
          <p:cNvSpPr/>
          <p:nvPr/>
        </p:nvSpPr>
        <p:spPr>
          <a:xfrm>
            <a:off x="1333500" y="1295400"/>
            <a:ext cx="17183100" cy="590550"/>
          </a:xfrm>
          <a:prstGeom prst="rect">
            <a:avLst/>
          </a:prstGeom>
          <a:noFill/>
          <a:ln/>
        </p:spPr>
        <p:txBody>
          <a:bodyPr wrap="square" lIns="25400" tIns="25400" rIns="25400" bIns="25400" rtlCol="0" anchor="t">
            <a:normAutofit lnSpcReduction="10000"/>
          </a:bodyPr>
          <a:lstStyle/>
          <a:p>
            <a:pPr marL="0" indent="0" algn="l">
              <a:buNone/>
            </a:pPr>
            <a:r>
              <a:rPr lang="en-US" sz="3750" b="1" dirty="0">
                <a:solidFill>
                  <a:srgbClr val="3A3A3A"/>
                </a:solidFill>
                <a:latin typeface="Arial" pitchFamily="34" charset="0"/>
                <a:ea typeface="Arial" pitchFamily="34" charset="-122"/>
                <a:cs typeface="Arial" pitchFamily="34" charset="-120"/>
              </a:rPr>
              <a:t>Planning Your Own Outreach?</a:t>
            </a:r>
            <a:endParaRPr lang="en-US" sz="3750" dirty="0"/>
          </a:p>
        </p:txBody>
      </p:sp>
      <p:sp>
        <p:nvSpPr>
          <p:cNvPr id="4" name="Text 2"/>
          <p:cNvSpPr/>
          <p:nvPr/>
        </p:nvSpPr>
        <p:spPr>
          <a:xfrm>
            <a:off x="1333500" y="2263526"/>
            <a:ext cx="14225588" cy="860822"/>
          </a:xfrm>
          <a:prstGeom prst="rect">
            <a:avLst/>
          </a:prstGeom>
          <a:noFill/>
          <a:ln/>
        </p:spPr>
        <p:txBody>
          <a:bodyPr wrap="square" lIns="25400" tIns="25400" rIns="25400" bIns="25400" rtlCol="0" anchor="t">
            <a:normAutofit lnSpcReduction="10000"/>
          </a:bodyPr>
          <a:lstStyle/>
          <a:p>
            <a:pPr marL="0" indent="0" algn="l">
              <a:lnSpc>
                <a:spcPct val="139355"/>
              </a:lnSpc>
              <a:buNone/>
            </a:pPr>
            <a:r>
              <a:rPr lang="en-US" sz="2025" dirty="0">
                <a:solidFill>
                  <a:srgbClr val="5A5A5A"/>
                </a:solidFill>
                <a:latin typeface="Arial" pitchFamily="34" charset="0"/>
                <a:ea typeface="Arial" pitchFamily="34" charset="-122"/>
                <a:cs typeface="Arial" pitchFamily="34" charset="-120"/>
              </a:rPr>
              <a:t>Great! Please let us know what your plans are. We'd love to collaborate. Please do not share any materials that incorporate San Diego Gives branding without review from our team.</a:t>
            </a:r>
            <a:endParaRPr lang="en-US" sz="2025" dirty="0"/>
          </a:p>
        </p:txBody>
      </p:sp>
      <p:grpSp>
        <p:nvGrpSpPr>
          <p:cNvPr id="12" name="Group 11">
            <a:extLst>
              <a:ext uri="{FF2B5EF4-FFF2-40B4-BE49-F238E27FC236}">
                <a16:creationId xmlns:a16="http://schemas.microsoft.com/office/drawing/2014/main" id="{1F36FCA1-5257-B8CA-167D-357641D62BF1}"/>
              </a:ext>
            </a:extLst>
          </p:cNvPr>
          <p:cNvGrpSpPr/>
          <p:nvPr/>
        </p:nvGrpSpPr>
        <p:grpSpPr>
          <a:xfrm>
            <a:off x="1333500" y="3543225"/>
            <a:ext cx="14873213" cy="942975"/>
            <a:chOff x="1333500" y="3543225"/>
            <a:chExt cx="14873213" cy="942975"/>
          </a:xfrm>
        </p:grpSpPr>
        <p:sp>
          <p:nvSpPr>
            <p:cNvPr id="5" name="Text 3"/>
            <p:cNvSpPr/>
            <p:nvPr/>
          </p:nvSpPr>
          <p:spPr>
            <a:xfrm>
              <a:off x="1333500" y="3543225"/>
              <a:ext cx="219373" cy="423863"/>
            </a:xfrm>
            <a:prstGeom prst="rect">
              <a:avLst/>
            </a:prstGeom>
            <a:noFill/>
            <a:ln/>
          </p:spPr>
          <p:txBody>
            <a:bodyPr wrap="square" lIns="25400" tIns="25400" rIns="25400" bIns="25400" rtlCol="0" anchor="t">
              <a:normAutofit/>
            </a:bodyPr>
            <a:lstStyle/>
            <a:p>
              <a:pPr marL="0" indent="0" algn="l">
                <a:lnSpc>
                  <a:spcPct val="130645"/>
                </a:lnSpc>
                <a:buNone/>
              </a:pPr>
              <a:r>
                <a:rPr lang="en-US" sz="2025" b="1" dirty="0">
                  <a:solidFill>
                    <a:srgbClr val="E0316D"/>
                  </a:solidFill>
                  <a:latin typeface="Arial" pitchFamily="34" charset="0"/>
                  <a:ea typeface="Arial" pitchFamily="34" charset="-122"/>
                  <a:cs typeface="Arial" pitchFamily="34" charset="-120"/>
                </a:rPr>
                <a:t>–</a:t>
              </a:r>
              <a:endParaRPr lang="en-US" sz="2025" dirty="0"/>
            </a:p>
          </p:txBody>
        </p:sp>
        <p:sp>
          <p:nvSpPr>
            <p:cNvPr id="6" name="Text 4"/>
            <p:cNvSpPr/>
            <p:nvPr/>
          </p:nvSpPr>
          <p:spPr>
            <a:xfrm>
              <a:off x="1629073" y="3543225"/>
              <a:ext cx="14577640" cy="423863"/>
            </a:xfrm>
            <a:prstGeom prst="rect">
              <a:avLst/>
            </a:prstGeom>
            <a:noFill/>
            <a:ln/>
          </p:spPr>
          <p:txBody>
            <a:bodyPr wrap="square" lIns="25400" tIns="25400" rIns="25400" bIns="25400" rtlCol="0" anchor="t">
              <a:normAutofit/>
            </a:bodyPr>
            <a:lstStyle/>
            <a:p>
              <a:pPr marL="0" indent="0" algn="l">
                <a:lnSpc>
                  <a:spcPct val="130645"/>
                </a:lnSpc>
                <a:buNone/>
              </a:pPr>
              <a:r>
                <a:rPr lang="en-US" sz="2025" dirty="0">
                  <a:solidFill>
                    <a:srgbClr val="5A5A5A"/>
                  </a:solidFill>
                  <a:latin typeface="Arial" pitchFamily="34" charset="0"/>
                  <a:ea typeface="Arial" pitchFamily="34" charset="-122"/>
                  <a:cs typeface="Arial" pitchFamily="34" charset="-120"/>
                </a:rPr>
                <a:t>For review, please share all materials with: Jim Davis (jim@ncphilanthropy.org) and Natalie Neal (nd@nstpr.com).</a:t>
              </a:r>
              <a:endParaRPr lang="en-US" sz="2025" dirty="0"/>
            </a:p>
          </p:txBody>
        </p:sp>
        <p:sp>
          <p:nvSpPr>
            <p:cNvPr id="7" name="Text 5"/>
            <p:cNvSpPr/>
            <p:nvPr/>
          </p:nvSpPr>
          <p:spPr>
            <a:xfrm>
              <a:off x="1333500" y="4062337"/>
              <a:ext cx="219373" cy="423863"/>
            </a:xfrm>
            <a:prstGeom prst="rect">
              <a:avLst/>
            </a:prstGeom>
            <a:noFill/>
            <a:ln/>
          </p:spPr>
          <p:txBody>
            <a:bodyPr wrap="square" lIns="25400" tIns="25400" rIns="25400" bIns="25400" rtlCol="0" anchor="t">
              <a:normAutofit/>
            </a:bodyPr>
            <a:lstStyle/>
            <a:p>
              <a:pPr marL="0" indent="0" algn="l">
                <a:lnSpc>
                  <a:spcPct val="130645"/>
                </a:lnSpc>
                <a:buNone/>
              </a:pPr>
              <a:r>
                <a:rPr lang="en-US" sz="2025" b="1" dirty="0">
                  <a:solidFill>
                    <a:srgbClr val="E0316D"/>
                  </a:solidFill>
                  <a:latin typeface="Arial" pitchFamily="34" charset="0"/>
                  <a:ea typeface="Arial" pitchFamily="34" charset="-122"/>
                  <a:cs typeface="Arial" pitchFamily="34" charset="-120"/>
                </a:rPr>
                <a:t>–</a:t>
              </a:r>
              <a:endParaRPr lang="en-US" sz="2025" dirty="0"/>
            </a:p>
          </p:txBody>
        </p:sp>
        <p:sp>
          <p:nvSpPr>
            <p:cNvPr id="8" name="Text 6"/>
            <p:cNvSpPr/>
            <p:nvPr/>
          </p:nvSpPr>
          <p:spPr>
            <a:xfrm>
              <a:off x="1629073" y="4062337"/>
              <a:ext cx="4389745" cy="423863"/>
            </a:xfrm>
            <a:prstGeom prst="rect">
              <a:avLst/>
            </a:prstGeom>
            <a:noFill/>
            <a:ln/>
          </p:spPr>
          <p:txBody>
            <a:bodyPr wrap="square" lIns="25400" tIns="25400" rIns="25400" bIns="25400" rtlCol="0" anchor="t">
              <a:normAutofit/>
            </a:bodyPr>
            <a:lstStyle/>
            <a:p>
              <a:pPr marL="0" indent="0" algn="l">
                <a:lnSpc>
                  <a:spcPct val="130645"/>
                </a:lnSpc>
                <a:buNone/>
              </a:pPr>
              <a:r>
                <a:rPr lang="en-US" sz="2025" dirty="0">
                  <a:solidFill>
                    <a:srgbClr val="5A5A5A"/>
                  </a:solidFill>
                  <a:latin typeface="Arial" pitchFamily="34" charset="0"/>
                  <a:ea typeface="Arial" pitchFamily="34" charset="-122"/>
                  <a:cs typeface="Arial" pitchFamily="34" charset="-120"/>
                </a:rPr>
                <a:t>Allow 1 to 2 business days for review.</a:t>
              </a:r>
              <a:endParaRPr lang="en-US" sz="2025" dirty="0"/>
            </a:p>
          </p:txBody>
        </p:sp>
      </p:grpSp>
      <p:sp>
        <p:nvSpPr>
          <p:cNvPr id="9" name="Text 7"/>
          <p:cNvSpPr/>
          <p:nvPr/>
        </p:nvSpPr>
        <p:spPr>
          <a:xfrm>
            <a:off x="1333500" y="4989240"/>
            <a:ext cx="15192375" cy="944910"/>
          </a:xfrm>
          <a:prstGeom prst="rect">
            <a:avLst/>
          </a:prstGeom>
          <a:noFill/>
          <a:ln/>
        </p:spPr>
        <p:txBody>
          <a:bodyPr wrap="square" lIns="25400" tIns="25400" rIns="25400" bIns="25400" rtlCol="0" anchor="t">
            <a:normAutofit/>
          </a:bodyPr>
          <a:lstStyle/>
          <a:p>
            <a:pPr marL="0" indent="0" algn="l">
              <a:lnSpc>
                <a:spcPct val="139355"/>
              </a:lnSpc>
              <a:buNone/>
            </a:pPr>
            <a:r>
              <a:rPr lang="en-US" sz="2025" b="1" dirty="0">
                <a:solidFill>
                  <a:srgbClr val="5A5A5A"/>
                </a:solidFill>
                <a:latin typeface="Arial" pitchFamily="34" charset="0"/>
                <a:ea typeface="Arial" pitchFamily="34" charset="-122"/>
                <a:cs typeface="Arial" pitchFamily="34" charset="-120"/>
              </a:rPr>
              <a:t>Please pause any dedicated San Diego Gives media outreach by Sept. 14, as NST will be pitching </a:t>
            </a:r>
            <a:br>
              <a:rPr lang="en-US" sz="2025" b="1" dirty="0">
                <a:solidFill>
                  <a:srgbClr val="5A5A5A"/>
                </a:solidFill>
                <a:latin typeface="Arial" pitchFamily="34" charset="0"/>
                <a:ea typeface="Arial" pitchFamily="34" charset="-122"/>
                <a:cs typeface="Arial" pitchFamily="34" charset="-120"/>
              </a:rPr>
            </a:br>
            <a:r>
              <a:rPr lang="en-US" sz="2025" b="1" dirty="0">
                <a:solidFill>
                  <a:srgbClr val="5A5A5A"/>
                </a:solidFill>
                <a:latin typeface="Arial" pitchFamily="34" charset="0"/>
                <a:ea typeface="Arial" pitchFamily="34" charset="-122"/>
                <a:cs typeface="Arial" pitchFamily="34" charset="-120"/>
              </a:rPr>
              <a:t>Day of Giving news coverage.</a:t>
            </a:r>
            <a:endParaRPr lang="en-US" sz="2025" b="1" dirty="0"/>
          </a:p>
        </p:txBody>
      </p:sp>
      <p:pic>
        <p:nvPicPr>
          <p:cNvPr id="10" name="Image 0" descr="preencoded.png"/>
          <p:cNvPicPr>
            <a:picLocks noChangeAspect="1"/>
          </p:cNvPicPr>
          <p:nvPr/>
        </p:nvPicPr>
        <p:blipFill>
          <a:blip r:embed="rId3"/>
          <a:stretch>
            <a:fillRect/>
          </a:stretch>
        </p:blipFill>
        <p:spPr>
          <a:xfrm>
            <a:off x="1333500" y="9220200"/>
            <a:ext cx="2479774" cy="609600"/>
          </a:xfrm>
          <a:prstGeom prst="rect">
            <a:avLst/>
          </a:prstGeom>
        </p:spPr>
      </p:pic>
      <p:pic>
        <p:nvPicPr>
          <p:cNvPr id="11" name="Image 1" descr="preencoded.png"/>
          <p:cNvPicPr>
            <a:picLocks noChangeAspect="1"/>
          </p:cNvPicPr>
          <p:nvPr/>
        </p:nvPicPr>
        <p:blipFill>
          <a:blip r:embed="rId4"/>
          <a:stretch>
            <a:fillRect/>
          </a:stretch>
        </p:blipFill>
        <p:spPr>
          <a:xfrm>
            <a:off x="15354300" y="9182100"/>
            <a:ext cx="1600200" cy="762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333500" y="3390900"/>
            <a:ext cx="17183100" cy="285750"/>
          </a:xfrm>
          <a:prstGeom prst="rect">
            <a:avLst/>
          </a:prstGeom>
          <a:noFill/>
          <a:ln/>
        </p:spPr>
        <p:txBody>
          <a:bodyPr wrap="square" lIns="25400" tIns="25400" rIns="25400" bIns="25400" rtlCol="0" anchor="t">
            <a:normAutofit lnSpcReduction="10000"/>
          </a:bodyPr>
          <a:lstStyle/>
          <a:p>
            <a:pPr marL="0" indent="0" algn="l">
              <a:buNone/>
            </a:pPr>
            <a:r>
              <a:rPr lang="en-US" sz="1650" b="1" kern="0" spc="150" dirty="0">
                <a:solidFill>
                  <a:srgbClr val="4D6B34"/>
                </a:solidFill>
                <a:latin typeface="Arial" pitchFamily="34" charset="0"/>
                <a:ea typeface="Arial" pitchFamily="34" charset="-122"/>
                <a:cs typeface="Arial" pitchFamily="34" charset="-120"/>
              </a:rPr>
              <a:t>PR &amp; MEDIA GUIDELINES</a:t>
            </a:r>
            <a:endParaRPr lang="en-US" sz="1650" dirty="0"/>
          </a:p>
        </p:txBody>
      </p:sp>
      <p:sp>
        <p:nvSpPr>
          <p:cNvPr id="3" name="Text 1"/>
          <p:cNvSpPr/>
          <p:nvPr/>
        </p:nvSpPr>
        <p:spPr>
          <a:xfrm>
            <a:off x="1333500" y="3771900"/>
            <a:ext cx="17183100" cy="590550"/>
          </a:xfrm>
          <a:prstGeom prst="rect">
            <a:avLst/>
          </a:prstGeom>
          <a:noFill/>
          <a:ln/>
        </p:spPr>
        <p:txBody>
          <a:bodyPr wrap="square" lIns="25400" tIns="25400" rIns="25400" bIns="25400" rtlCol="0" anchor="t">
            <a:normAutofit lnSpcReduction="10000"/>
          </a:bodyPr>
          <a:lstStyle/>
          <a:p>
            <a:pPr marL="0" indent="0" algn="l">
              <a:buNone/>
            </a:pPr>
            <a:r>
              <a:rPr lang="en-US" sz="3750" b="1" dirty="0">
                <a:solidFill>
                  <a:srgbClr val="3A3A3A"/>
                </a:solidFill>
                <a:latin typeface="Arial" pitchFamily="34" charset="0"/>
                <a:ea typeface="Arial" pitchFamily="34" charset="-122"/>
                <a:cs typeface="Arial" pitchFamily="34" charset="-120"/>
              </a:rPr>
              <a:t>A Few Important Reminders</a:t>
            </a:r>
            <a:endParaRPr lang="en-US" sz="3750" dirty="0"/>
          </a:p>
        </p:txBody>
      </p:sp>
      <p:grpSp>
        <p:nvGrpSpPr>
          <p:cNvPr id="12" name="Group 11">
            <a:extLst>
              <a:ext uri="{FF2B5EF4-FFF2-40B4-BE49-F238E27FC236}">
                <a16:creationId xmlns:a16="http://schemas.microsoft.com/office/drawing/2014/main" id="{5C7971E6-F561-9EEC-B073-17057B3019DB}"/>
              </a:ext>
            </a:extLst>
          </p:cNvPr>
          <p:cNvGrpSpPr/>
          <p:nvPr/>
        </p:nvGrpSpPr>
        <p:grpSpPr>
          <a:xfrm>
            <a:off x="1333500" y="4743450"/>
            <a:ext cx="13625810" cy="452438"/>
            <a:chOff x="1333500" y="4743450"/>
            <a:chExt cx="13625810" cy="452438"/>
          </a:xfrm>
        </p:grpSpPr>
        <p:sp>
          <p:nvSpPr>
            <p:cNvPr id="4" name="Text 2"/>
            <p:cNvSpPr/>
            <p:nvPr/>
          </p:nvSpPr>
          <p:spPr>
            <a:xfrm>
              <a:off x="1333500" y="4743450"/>
              <a:ext cx="383530" cy="452438"/>
            </a:xfrm>
            <a:prstGeom prst="rect">
              <a:avLst/>
            </a:prstGeom>
            <a:noFill/>
            <a:ln/>
          </p:spPr>
          <p:txBody>
            <a:bodyPr wrap="square" lIns="25400" tIns="25400" rIns="25400" bIns="25400" rtlCol="0" anchor="t">
              <a:normAutofit/>
            </a:bodyPr>
            <a:lstStyle/>
            <a:p>
              <a:pPr marL="0" indent="0" algn="l">
                <a:lnSpc>
                  <a:spcPct val="131818"/>
                </a:lnSpc>
                <a:buNone/>
              </a:pPr>
              <a:r>
                <a:rPr lang="en-US" sz="2175" b="1" dirty="0">
                  <a:solidFill>
                    <a:srgbClr val="4D6B34"/>
                  </a:solidFill>
                  <a:latin typeface="Arial" pitchFamily="34" charset="0"/>
                  <a:ea typeface="Arial" pitchFamily="34" charset="-122"/>
                  <a:cs typeface="Arial" pitchFamily="34" charset="-120"/>
                </a:rPr>
                <a:t>01</a:t>
              </a:r>
              <a:endParaRPr lang="en-US" sz="2175" dirty="0"/>
            </a:p>
          </p:txBody>
        </p:sp>
        <p:sp>
          <p:nvSpPr>
            <p:cNvPr id="5" name="Text 3"/>
            <p:cNvSpPr/>
            <p:nvPr/>
          </p:nvSpPr>
          <p:spPr>
            <a:xfrm>
              <a:off x="1831330" y="4743450"/>
              <a:ext cx="13127980" cy="452438"/>
            </a:xfrm>
            <a:prstGeom prst="rect">
              <a:avLst/>
            </a:prstGeom>
            <a:noFill/>
            <a:ln/>
          </p:spPr>
          <p:txBody>
            <a:bodyPr wrap="square" lIns="25400" tIns="25400" rIns="25400" bIns="25400" rtlCol="0" anchor="t">
              <a:normAutofit/>
            </a:bodyPr>
            <a:lstStyle/>
            <a:p>
              <a:pPr marL="0" indent="0" algn="l">
                <a:lnSpc>
                  <a:spcPct val="131818"/>
                </a:lnSpc>
                <a:buNone/>
              </a:pPr>
              <a:r>
                <a:rPr lang="en-US" sz="2175" dirty="0">
                  <a:solidFill>
                    <a:srgbClr val="5A5A5A"/>
                  </a:solidFill>
                  <a:latin typeface="Arial" pitchFamily="34" charset="0"/>
                  <a:ea typeface="Arial" pitchFamily="34" charset="-122"/>
                  <a:cs typeface="Arial" pitchFamily="34" charset="-120"/>
                </a:rPr>
                <a:t>You should not provide interviews or speak on behalf of San Diego Gives without prior approval.</a:t>
              </a:r>
              <a:endParaRPr lang="en-US" sz="2175" dirty="0"/>
            </a:p>
          </p:txBody>
        </p:sp>
      </p:grpSp>
      <p:grpSp>
        <p:nvGrpSpPr>
          <p:cNvPr id="13" name="Group 12">
            <a:extLst>
              <a:ext uri="{FF2B5EF4-FFF2-40B4-BE49-F238E27FC236}">
                <a16:creationId xmlns:a16="http://schemas.microsoft.com/office/drawing/2014/main" id="{AB36C01C-1462-2A47-B97A-0589D646E595}"/>
              </a:ext>
            </a:extLst>
          </p:cNvPr>
          <p:cNvGrpSpPr/>
          <p:nvPr/>
        </p:nvGrpSpPr>
        <p:grpSpPr>
          <a:xfrm>
            <a:off x="1333500" y="5405438"/>
            <a:ext cx="15897954" cy="452438"/>
            <a:chOff x="1333500" y="5405438"/>
            <a:chExt cx="15897954" cy="452438"/>
          </a:xfrm>
        </p:grpSpPr>
        <p:sp>
          <p:nvSpPr>
            <p:cNvPr id="6" name="Text 4"/>
            <p:cNvSpPr/>
            <p:nvPr/>
          </p:nvSpPr>
          <p:spPr>
            <a:xfrm>
              <a:off x="1333500" y="5405438"/>
              <a:ext cx="383530" cy="452438"/>
            </a:xfrm>
            <a:prstGeom prst="rect">
              <a:avLst/>
            </a:prstGeom>
            <a:noFill/>
            <a:ln/>
          </p:spPr>
          <p:txBody>
            <a:bodyPr wrap="square" lIns="25400" tIns="25400" rIns="25400" bIns="25400" rtlCol="0" anchor="t">
              <a:normAutofit/>
            </a:bodyPr>
            <a:lstStyle/>
            <a:p>
              <a:pPr marL="0" indent="0" algn="l">
                <a:lnSpc>
                  <a:spcPct val="131818"/>
                </a:lnSpc>
                <a:buNone/>
              </a:pPr>
              <a:r>
                <a:rPr lang="en-US" sz="2175" b="1" dirty="0">
                  <a:solidFill>
                    <a:srgbClr val="C3D92E"/>
                  </a:solidFill>
                  <a:latin typeface="Arial" pitchFamily="34" charset="0"/>
                  <a:ea typeface="Arial" pitchFamily="34" charset="-122"/>
                  <a:cs typeface="Arial" pitchFamily="34" charset="-120"/>
                </a:rPr>
                <a:t>02</a:t>
              </a:r>
              <a:endParaRPr lang="en-US" sz="2175" dirty="0"/>
            </a:p>
          </p:txBody>
        </p:sp>
        <p:sp>
          <p:nvSpPr>
            <p:cNvPr id="7" name="Text 5"/>
            <p:cNvSpPr/>
            <p:nvPr/>
          </p:nvSpPr>
          <p:spPr>
            <a:xfrm>
              <a:off x="1831330" y="5405438"/>
              <a:ext cx="15400124" cy="452438"/>
            </a:xfrm>
            <a:prstGeom prst="rect">
              <a:avLst/>
            </a:prstGeom>
            <a:noFill/>
            <a:ln/>
          </p:spPr>
          <p:txBody>
            <a:bodyPr wrap="square" lIns="25400" tIns="25400" rIns="25400" bIns="25400" rtlCol="0" anchor="t">
              <a:normAutofit/>
            </a:bodyPr>
            <a:lstStyle/>
            <a:p>
              <a:pPr marL="0" indent="0" algn="l">
                <a:lnSpc>
                  <a:spcPct val="131818"/>
                </a:lnSpc>
                <a:buNone/>
              </a:pPr>
              <a:r>
                <a:rPr lang="en-US" sz="2175" dirty="0">
                  <a:solidFill>
                    <a:srgbClr val="5A5A5A"/>
                  </a:solidFill>
                  <a:latin typeface="Arial" pitchFamily="34" charset="0"/>
                  <a:ea typeface="Arial" pitchFamily="34" charset="-122"/>
                  <a:cs typeface="Arial" pitchFamily="34" charset="-120"/>
                </a:rPr>
                <a:t>You can certainly speak for your own organization in relation to the Day of Giving — just let us know if you do so!</a:t>
              </a:r>
              <a:endParaRPr lang="en-US" sz="2175" dirty="0"/>
            </a:p>
          </p:txBody>
        </p:sp>
      </p:grpSp>
      <p:grpSp>
        <p:nvGrpSpPr>
          <p:cNvPr id="14" name="Group 13">
            <a:extLst>
              <a:ext uri="{FF2B5EF4-FFF2-40B4-BE49-F238E27FC236}">
                <a16:creationId xmlns:a16="http://schemas.microsoft.com/office/drawing/2014/main" id="{D9034031-F84F-6682-EA28-99CD95CA45A2}"/>
              </a:ext>
            </a:extLst>
          </p:cNvPr>
          <p:cNvGrpSpPr/>
          <p:nvPr/>
        </p:nvGrpSpPr>
        <p:grpSpPr>
          <a:xfrm>
            <a:off x="1333500" y="6067425"/>
            <a:ext cx="16074695" cy="866775"/>
            <a:chOff x="1333500" y="6067425"/>
            <a:chExt cx="16074695" cy="866775"/>
          </a:xfrm>
        </p:grpSpPr>
        <p:sp>
          <p:nvSpPr>
            <p:cNvPr id="8" name="Text 6"/>
            <p:cNvSpPr/>
            <p:nvPr/>
          </p:nvSpPr>
          <p:spPr>
            <a:xfrm>
              <a:off x="1333500" y="6067425"/>
              <a:ext cx="383530" cy="866775"/>
            </a:xfrm>
            <a:prstGeom prst="rect">
              <a:avLst/>
            </a:prstGeom>
            <a:noFill/>
            <a:ln/>
          </p:spPr>
          <p:txBody>
            <a:bodyPr wrap="square" lIns="25400" tIns="25400" rIns="25400" bIns="25400" rtlCol="0" anchor="t">
              <a:normAutofit/>
            </a:bodyPr>
            <a:lstStyle/>
            <a:p>
              <a:pPr marL="0" indent="0" algn="l">
                <a:lnSpc>
                  <a:spcPct val="131818"/>
                </a:lnSpc>
                <a:buNone/>
              </a:pPr>
              <a:r>
                <a:rPr lang="en-US" sz="2175" b="1" dirty="0">
                  <a:solidFill>
                    <a:srgbClr val="E0316D"/>
                  </a:solidFill>
                  <a:latin typeface="Arial" pitchFamily="34" charset="0"/>
                  <a:ea typeface="Arial" pitchFamily="34" charset="-122"/>
                  <a:cs typeface="Arial" pitchFamily="34" charset="-120"/>
                </a:rPr>
                <a:t>03</a:t>
              </a:r>
              <a:endParaRPr lang="en-US" sz="2175" dirty="0"/>
            </a:p>
          </p:txBody>
        </p:sp>
        <p:sp>
          <p:nvSpPr>
            <p:cNvPr id="9" name="Text 7"/>
            <p:cNvSpPr/>
            <p:nvPr/>
          </p:nvSpPr>
          <p:spPr>
            <a:xfrm>
              <a:off x="1831330" y="6067425"/>
              <a:ext cx="15576865" cy="866775"/>
            </a:xfrm>
            <a:prstGeom prst="rect">
              <a:avLst/>
            </a:prstGeom>
            <a:noFill/>
            <a:ln/>
          </p:spPr>
          <p:txBody>
            <a:bodyPr wrap="square" lIns="25400" tIns="25400" rIns="25400" bIns="25400" rtlCol="0" anchor="t">
              <a:normAutofit lnSpcReduction="10000"/>
            </a:bodyPr>
            <a:lstStyle/>
            <a:p>
              <a:pPr marL="0" indent="0" algn="l">
                <a:lnSpc>
                  <a:spcPct val="131818"/>
                </a:lnSpc>
                <a:buNone/>
              </a:pPr>
              <a:r>
                <a:rPr lang="en-US" sz="2175" dirty="0">
                  <a:solidFill>
                    <a:srgbClr val="5A5A5A"/>
                  </a:solidFill>
                  <a:latin typeface="Arial" pitchFamily="34" charset="0"/>
                  <a:ea typeface="Arial" pitchFamily="34" charset="-122"/>
                  <a:cs typeface="Arial" pitchFamily="34" charset="-120"/>
                </a:rPr>
                <a:t>In the event there is a crisis/emergency in relation to San Diego Gives or the Day of Giving, we encourage you to defer any incoming inquiries to NST.</a:t>
              </a:r>
              <a:endParaRPr lang="en-US" sz="2175" dirty="0"/>
            </a:p>
          </p:txBody>
        </p:sp>
      </p:grpSp>
      <p:pic>
        <p:nvPicPr>
          <p:cNvPr id="10" name="Image 0" descr="preencoded.png"/>
          <p:cNvPicPr>
            <a:picLocks noChangeAspect="1"/>
          </p:cNvPicPr>
          <p:nvPr/>
        </p:nvPicPr>
        <p:blipFill>
          <a:blip r:embed="rId3"/>
          <a:stretch>
            <a:fillRect/>
          </a:stretch>
        </p:blipFill>
        <p:spPr>
          <a:xfrm>
            <a:off x="1333500" y="9220200"/>
            <a:ext cx="2479774" cy="609600"/>
          </a:xfrm>
          <a:prstGeom prst="rect">
            <a:avLst/>
          </a:prstGeom>
        </p:spPr>
      </p:pic>
      <p:pic>
        <p:nvPicPr>
          <p:cNvPr id="11" name="Image 1" descr="preencoded.png"/>
          <p:cNvPicPr>
            <a:picLocks noChangeAspect="1"/>
          </p:cNvPicPr>
          <p:nvPr/>
        </p:nvPicPr>
        <p:blipFill>
          <a:blip r:embed="rId4"/>
          <a:stretch>
            <a:fillRect/>
          </a:stretch>
        </p:blipFill>
        <p:spPr>
          <a:xfrm>
            <a:off x="15354300" y="9182100"/>
            <a:ext cx="1600200" cy="762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1">
    <p:bg>
      <p:bgPr>
        <a:solidFill>
          <a:srgbClr val="17A9A4"/>
        </a:solidFill>
        <a:effectLst/>
      </p:bgPr>
    </p:bg>
    <p:spTree>
      <p:nvGrpSpPr>
        <p:cNvPr id="1" name=""/>
        <p:cNvGrpSpPr/>
        <p:nvPr/>
      </p:nvGrpSpPr>
      <p:grpSpPr>
        <a:xfrm>
          <a:off x="0" y="0"/>
          <a:ext cx="0" cy="0"/>
          <a:chOff x="0" y="0"/>
          <a:chExt cx="0" cy="0"/>
        </a:xfrm>
      </p:grpSpPr>
      <p:sp>
        <p:nvSpPr>
          <p:cNvPr id="3" name="Text 1"/>
          <p:cNvSpPr/>
          <p:nvPr/>
        </p:nvSpPr>
        <p:spPr>
          <a:xfrm>
            <a:off x="1524000" y="4543425"/>
            <a:ext cx="9810750" cy="1695450"/>
          </a:xfrm>
          <a:prstGeom prst="rect">
            <a:avLst/>
          </a:prstGeom>
          <a:noFill/>
          <a:ln/>
        </p:spPr>
        <p:txBody>
          <a:bodyPr wrap="square" lIns="25400" tIns="25400" rIns="25400" bIns="25400" rtlCol="0" anchor="t">
            <a:normAutofit lnSpcReduction="10000"/>
          </a:bodyPr>
          <a:lstStyle/>
          <a:p>
            <a:pPr marL="0" indent="0" algn="l">
              <a:buNone/>
            </a:pPr>
            <a:r>
              <a:rPr lang="en-US" sz="5700" b="1" dirty="0">
                <a:solidFill>
                  <a:srgbClr val="FFFFFF"/>
                </a:solidFill>
                <a:latin typeface="Arial" pitchFamily="34" charset="0"/>
                <a:ea typeface="Arial" pitchFamily="34" charset="-122"/>
                <a:cs typeface="Arial" pitchFamily="34" charset="-120"/>
              </a:rPr>
              <a:t>Outreach Templates &amp; Assets</a:t>
            </a:r>
            <a:endParaRPr lang="en-US" sz="57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40F780CB753614095C2D6EEC84DD3F2" ma:contentTypeVersion="14" ma:contentTypeDescription="Create a new document." ma:contentTypeScope="" ma:versionID="0cb7e1d9846a1d8d7c53d91fade1e1d4">
  <xsd:schema xmlns:xsd="http://www.w3.org/2001/XMLSchema" xmlns:xs="http://www.w3.org/2001/XMLSchema" xmlns:p="http://schemas.microsoft.com/office/2006/metadata/properties" xmlns:ns2="0fed0856-e513-4082-a5d2-43858a5c6f1c" xmlns:ns3="20ef887b-85af-407d-9566-304ade61730f" targetNamespace="http://schemas.microsoft.com/office/2006/metadata/properties" ma:root="true" ma:fieldsID="0ad87d2e8b69bb79ef34aec70d14d5f4" ns2:_="" ns3:_="">
    <xsd:import namespace="0fed0856-e513-4082-a5d2-43858a5c6f1c"/>
    <xsd:import namespace="20ef887b-85af-407d-9566-304ade61730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bjectDetectorVersions" minOccurs="0"/>
                <xsd:element ref="ns2:MediaServiceGenerationTime" minOccurs="0"/>
                <xsd:element ref="ns2:MediaServiceEventHashCode" minOccurs="0"/>
                <xsd:element ref="ns2:MediaServiceOCR" minOccurs="0"/>
                <xsd:element ref="ns2:MediaLengthInSeconds" minOccurs="0"/>
                <xsd:element ref="ns2:MediaServiceDateTake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ed0856-e513-4082-a5d2-43858a5c6f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b5ec832-31b4-4f6d-9ad9-5ccd141ced0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0ef887b-85af-407d-9566-304ade61730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02adbafb-27d3-4b29-a08c-ea9625b721c2}" ma:internalName="TaxCatchAll" ma:showField="CatchAllData" ma:web="20ef887b-85af-407d-9566-304ade61730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fed0856-e513-4082-a5d2-43858a5c6f1c">
      <Terms xmlns="http://schemas.microsoft.com/office/infopath/2007/PartnerControls"/>
    </lcf76f155ced4ddcb4097134ff3c332f>
    <TaxCatchAll xmlns="20ef887b-85af-407d-9566-304ade61730f" xsi:nil="true"/>
  </documentManagement>
</p:properties>
</file>

<file path=customXml/itemProps1.xml><?xml version="1.0" encoding="utf-8"?>
<ds:datastoreItem xmlns:ds="http://schemas.openxmlformats.org/officeDocument/2006/customXml" ds:itemID="{9AD2BBD3-C425-44BD-98CF-FA22F7681B13}">
  <ds:schemaRefs>
    <ds:schemaRef ds:uri="http://schemas.microsoft.com/sharepoint/v3/contenttype/forms"/>
  </ds:schemaRefs>
</ds:datastoreItem>
</file>

<file path=customXml/itemProps2.xml><?xml version="1.0" encoding="utf-8"?>
<ds:datastoreItem xmlns:ds="http://schemas.openxmlformats.org/officeDocument/2006/customXml" ds:itemID="{969F3213-9DF9-4E1F-8643-4EE8A8B203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fed0856-e513-4082-a5d2-43858a5c6f1c"/>
    <ds:schemaRef ds:uri="20ef887b-85af-407d-9566-304ade6173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57531E0-ABF3-480B-83DC-5F31FD8AA69D}">
  <ds:schemaRefs>
    <ds:schemaRef ds:uri="0fed0856-e513-4082-a5d2-43858a5c6f1c"/>
    <ds:schemaRef ds:uri="20ef887b-85af-407d-9566-304ade61730f"/>
    <ds:schemaRef ds:uri="http://purl.org/dc/terms/"/>
    <ds:schemaRef ds:uri="http://schemas.microsoft.com/office/2006/metadata/properties"/>
    <ds:schemaRef ds:uri="http://schemas.microsoft.com/office/2006/documentManagement/types"/>
    <ds:schemaRef ds:uri="http://purl.org/dc/elements/1.1/"/>
    <ds:schemaRef ds:uri="http://www.w3.org/XML/1998/namespace"/>
    <ds:schemaRef ds:uri="http://purl.org/dc/dcmitype/"/>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5729</TotalTime>
  <Words>2814</Words>
  <Application>Microsoft Office PowerPoint</Application>
  <PresentationFormat>Custom</PresentationFormat>
  <Paragraphs>296</Paragraphs>
  <Slides>31</Slides>
  <Notes>31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31</vt:i4>
      </vt:variant>
    </vt:vector>
  </HeadingPairs>
  <TitlesOfParts>
    <vt:vector size="33"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James Davis</cp:lastModifiedBy>
  <cp:revision>5</cp:revision>
  <dcterms:created xsi:type="dcterms:W3CDTF">2026-07-24T21:59:06Z</dcterms:created>
  <dcterms:modified xsi:type="dcterms:W3CDTF">2026-07-29T15:41:26Z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0x010100340F780CB753614095C2D6EEC84DD3F2</vt:lpwstr>
  </property>
  <property fmtid="{D5CDD505-2E9C-101B-9397-08002B2CF9AE}" pid="3" name="MediaServiceImageTags">
    <vt:lpwstr/>
  </property>
</Properties>
</file>