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09" r:id="rId3"/>
    <p:sldId id="308" r:id="rId4"/>
    <p:sldId id="277" r:id="rId5"/>
    <p:sldId id="312" r:id="rId6"/>
    <p:sldId id="262" r:id="rId7"/>
    <p:sldId id="264" r:id="rId8"/>
    <p:sldId id="279" r:id="rId9"/>
    <p:sldId id="275" r:id="rId10"/>
    <p:sldId id="315" r:id="rId11"/>
    <p:sldId id="314" r:id="rId12"/>
    <p:sldId id="258" r:id="rId13"/>
    <p:sldId id="316" r:id="rId14"/>
    <p:sldId id="317" r:id="rId15"/>
    <p:sldId id="318" r:id="rId16"/>
    <p:sldId id="278" r:id="rId17"/>
    <p:sldId id="259" r:id="rId18"/>
    <p:sldId id="281" r:id="rId19"/>
    <p:sldId id="283" r:id="rId20"/>
    <p:sldId id="306" r:id="rId21"/>
    <p:sldId id="290" r:id="rId22"/>
    <p:sldId id="293" r:id="rId23"/>
    <p:sldId id="313" r:id="rId24"/>
    <p:sldId id="305" r:id="rId25"/>
    <p:sldId id="27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3D753F-4322-474C-A65D-660B1866BDE1}">
          <p14:sldIdLst>
            <p14:sldId id="256"/>
            <p14:sldId id="309"/>
            <p14:sldId id="308"/>
            <p14:sldId id="277"/>
            <p14:sldId id="312"/>
            <p14:sldId id="262"/>
            <p14:sldId id="264"/>
            <p14:sldId id="279"/>
            <p14:sldId id="275"/>
            <p14:sldId id="315"/>
            <p14:sldId id="314"/>
            <p14:sldId id="258"/>
            <p14:sldId id="316"/>
            <p14:sldId id="317"/>
            <p14:sldId id="318"/>
            <p14:sldId id="278"/>
            <p14:sldId id="259"/>
            <p14:sldId id="281"/>
            <p14:sldId id="283"/>
            <p14:sldId id="306"/>
            <p14:sldId id="290"/>
            <p14:sldId id="293"/>
            <p14:sldId id="313"/>
            <p14:sldId id="305"/>
            <p14:sldId id="27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8021"/>
    <a:srgbClr val="2A2D76"/>
    <a:srgbClr val="FCB23D"/>
    <a:srgbClr val="00539B"/>
    <a:srgbClr val="2038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65" d="100"/>
          <a:sy n="65" d="100"/>
        </p:scale>
        <p:origin x="66" y="246"/>
      </p:cViewPr>
      <p:guideLst>
        <p:guide orient="horz" pos="2160"/>
        <p:guide pos="3840"/>
      </p:guideLst>
    </p:cSldViewPr>
  </p:slideViewPr>
  <p:notesTextViewPr>
    <p:cViewPr>
      <p:scale>
        <a:sx n="1" d="1"/>
        <a:sy n="1" d="1"/>
      </p:scale>
      <p:origin x="0" y="0"/>
    </p:cViewPr>
  </p:notesTextViewPr>
  <p:sorterViewPr>
    <p:cViewPr>
      <p:scale>
        <a:sx n="100" d="100"/>
        <a:sy n="100" d="100"/>
      </p:scale>
      <p:origin x="0" y="-13194"/>
    </p:cViewPr>
  </p:sorterViewPr>
  <p:notesViewPr>
    <p:cSldViewPr snapToGrid="0">
      <p:cViewPr varScale="1">
        <p:scale>
          <a:sx n="65" d="100"/>
          <a:sy n="65" d="100"/>
        </p:scale>
        <p:origin x="287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576E75-69B7-4BE3-A98B-2E2013669571}"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1799068C-D27B-4DA5-82E4-AA5C989D285E}">
      <dgm:prSet phldrT="[Text]"/>
      <dgm:spPr>
        <a:solidFill>
          <a:schemeClr val="accent5">
            <a:lumMod val="75000"/>
            <a:alpha val="50000"/>
          </a:schemeClr>
        </a:solidFill>
      </dgm:spPr>
      <dgm:t>
        <a:bodyPr/>
        <a:lstStyle/>
        <a:p>
          <a:r>
            <a:rPr lang="en-US" dirty="0"/>
            <a:t>Education</a:t>
          </a:r>
        </a:p>
      </dgm:t>
    </dgm:pt>
    <dgm:pt modelId="{A8ADFBF5-4EF0-4C1C-8D10-E1508F114B3E}" type="parTrans" cxnId="{DFE69173-6EC9-47A9-950A-7E7F6322155E}">
      <dgm:prSet/>
      <dgm:spPr/>
      <dgm:t>
        <a:bodyPr/>
        <a:lstStyle/>
        <a:p>
          <a:endParaRPr lang="en-US"/>
        </a:p>
      </dgm:t>
    </dgm:pt>
    <dgm:pt modelId="{9129A809-ED9D-4D54-A580-7B9D462A9EAF}" type="sibTrans" cxnId="{DFE69173-6EC9-47A9-950A-7E7F6322155E}">
      <dgm:prSet/>
      <dgm:spPr/>
      <dgm:t>
        <a:bodyPr/>
        <a:lstStyle/>
        <a:p>
          <a:endParaRPr lang="en-US"/>
        </a:p>
      </dgm:t>
    </dgm:pt>
    <dgm:pt modelId="{E4FDEC18-76E6-4909-BA9F-38CB72B32CC9}">
      <dgm:prSet phldrT="[Text]"/>
      <dgm:spPr>
        <a:solidFill>
          <a:srgbClr val="FF0000">
            <a:alpha val="50000"/>
          </a:srgbClr>
        </a:solidFill>
      </dgm:spPr>
      <dgm:t>
        <a:bodyPr/>
        <a:lstStyle/>
        <a:p>
          <a:r>
            <a:rPr lang="en-US" dirty="0"/>
            <a:t>Accessibility</a:t>
          </a:r>
        </a:p>
      </dgm:t>
    </dgm:pt>
    <dgm:pt modelId="{9EAD5C1D-CB98-41ED-AD66-7173C00D3DF3}" type="parTrans" cxnId="{D95BD0B7-9320-416B-8D1B-3181D60272C9}">
      <dgm:prSet/>
      <dgm:spPr/>
      <dgm:t>
        <a:bodyPr/>
        <a:lstStyle/>
        <a:p>
          <a:endParaRPr lang="en-US"/>
        </a:p>
      </dgm:t>
    </dgm:pt>
    <dgm:pt modelId="{4AFE7826-D380-416E-871C-2B93198F3239}" type="sibTrans" cxnId="{D95BD0B7-9320-416B-8D1B-3181D60272C9}">
      <dgm:prSet/>
      <dgm:spPr/>
      <dgm:t>
        <a:bodyPr/>
        <a:lstStyle/>
        <a:p>
          <a:endParaRPr lang="en-US"/>
        </a:p>
      </dgm:t>
    </dgm:pt>
    <dgm:pt modelId="{DD842FA5-7019-471F-BD74-A74B30A42682}">
      <dgm:prSet phldrT="[Text]"/>
      <dgm:spPr>
        <a:solidFill>
          <a:srgbClr val="FFC000">
            <a:alpha val="50000"/>
          </a:srgbClr>
        </a:solidFill>
      </dgm:spPr>
      <dgm:t>
        <a:bodyPr/>
        <a:lstStyle/>
        <a:p>
          <a:r>
            <a:rPr lang="en-US" dirty="0"/>
            <a:t>Trust</a:t>
          </a:r>
        </a:p>
      </dgm:t>
    </dgm:pt>
    <dgm:pt modelId="{EAC378C9-216D-4767-9869-C4E8DC01B007}" type="parTrans" cxnId="{BD6B01A5-4EAD-40EB-8480-2BE4A047A52A}">
      <dgm:prSet/>
      <dgm:spPr/>
      <dgm:t>
        <a:bodyPr/>
        <a:lstStyle/>
        <a:p>
          <a:endParaRPr lang="en-US"/>
        </a:p>
      </dgm:t>
    </dgm:pt>
    <dgm:pt modelId="{AB7F5765-1478-452A-BB50-98E0578897C9}" type="sibTrans" cxnId="{BD6B01A5-4EAD-40EB-8480-2BE4A047A52A}">
      <dgm:prSet/>
      <dgm:spPr/>
      <dgm:t>
        <a:bodyPr/>
        <a:lstStyle/>
        <a:p>
          <a:endParaRPr lang="en-US"/>
        </a:p>
      </dgm:t>
    </dgm:pt>
    <dgm:pt modelId="{A794E044-7F24-452F-8CE7-ACC562C218D1}" type="pres">
      <dgm:prSet presAssocID="{8C576E75-69B7-4BE3-A98B-2E2013669571}" presName="compositeShape" presStyleCnt="0">
        <dgm:presLayoutVars>
          <dgm:chMax val="7"/>
          <dgm:dir/>
          <dgm:resizeHandles val="exact"/>
        </dgm:presLayoutVars>
      </dgm:prSet>
      <dgm:spPr/>
      <dgm:t>
        <a:bodyPr/>
        <a:lstStyle/>
        <a:p>
          <a:endParaRPr lang="en-US"/>
        </a:p>
      </dgm:t>
    </dgm:pt>
    <dgm:pt modelId="{91F231A6-B61E-46C3-B3D2-72494499E72C}" type="pres">
      <dgm:prSet presAssocID="{1799068C-D27B-4DA5-82E4-AA5C989D285E}" presName="circ1" presStyleLbl="vennNode1" presStyleIdx="0" presStyleCnt="3"/>
      <dgm:spPr/>
      <dgm:t>
        <a:bodyPr/>
        <a:lstStyle/>
        <a:p>
          <a:endParaRPr lang="en-US"/>
        </a:p>
      </dgm:t>
    </dgm:pt>
    <dgm:pt modelId="{EF8D97E9-6EF0-4965-ACE8-FD0A1575342B}" type="pres">
      <dgm:prSet presAssocID="{1799068C-D27B-4DA5-82E4-AA5C989D285E}" presName="circ1Tx" presStyleLbl="revTx" presStyleIdx="0" presStyleCnt="0">
        <dgm:presLayoutVars>
          <dgm:chMax val="0"/>
          <dgm:chPref val="0"/>
          <dgm:bulletEnabled val="1"/>
        </dgm:presLayoutVars>
      </dgm:prSet>
      <dgm:spPr/>
      <dgm:t>
        <a:bodyPr/>
        <a:lstStyle/>
        <a:p>
          <a:endParaRPr lang="en-US"/>
        </a:p>
      </dgm:t>
    </dgm:pt>
    <dgm:pt modelId="{8713B87B-03B2-4FC9-A1A9-60039D4173D4}" type="pres">
      <dgm:prSet presAssocID="{E4FDEC18-76E6-4909-BA9F-38CB72B32CC9}" presName="circ2" presStyleLbl="vennNode1" presStyleIdx="1" presStyleCnt="3"/>
      <dgm:spPr/>
      <dgm:t>
        <a:bodyPr/>
        <a:lstStyle/>
        <a:p>
          <a:endParaRPr lang="en-US"/>
        </a:p>
      </dgm:t>
    </dgm:pt>
    <dgm:pt modelId="{9A457846-D9AE-4762-8B62-10982C2F1A28}" type="pres">
      <dgm:prSet presAssocID="{E4FDEC18-76E6-4909-BA9F-38CB72B32CC9}" presName="circ2Tx" presStyleLbl="revTx" presStyleIdx="0" presStyleCnt="0">
        <dgm:presLayoutVars>
          <dgm:chMax val="0"/>
          <dgm:chPref val="0"/>
          <dgm:bulletEnabled val="1"/>
        </dgm:presLayoutVars>
      </dgm:prSet>
      <dgm:spPr/>
      <dgm:t>
        <a:bodyPr/>
        <a:lstStyle/>
        <a:p>
          <a:endParaRPr lang="en-US"/>
        </a:p>
      </dgm:t>
    </dgm:pt>
    <dgm:pt modelId="{1B2A5BA3-CFE3-489E-86E4-22EAC159E3C8}" type="pres">
      <dgm:prSet presAssocID="{DD842FA5-7019-471F-BD74-A74B30A42682}" presName="circ3" presStyleLbl="vennNode1" presStyleIdx="2" presStyleCnt="3"/>
      <dgm:spPr/>
      <dgm:t>
        <a:bodyPr/>
        <a:lstStyle/>
        <a:p>
          <a:endParaRPr lang="en-US"/>
        </a:p>
      </dgm:t>
    </dgm:pt>
    <dgm:pt modelId="{BE7688D0-F1D7-45FB-8A96-8F5FD6B539AF}" type="pres">
      <dgm:prSet presAssocID="{DD842FA5-7019-471F-BD74-A74B30A42682}" presName="circ3Tx" presStyleLbl="revTx" presStyleIdx="0" presStyleCnt="0">
        <dgm:presLayoutVars>
          <dgm:chMax val="0"/>
          <dgm:chPref val="0"/>
          <dgm:bulletEnabled val="1"/>
        </dgm:presLayoutVars>
      </dgm:prSet>
      <dgm:spPr/>
      <dgm:t>
        <a:bodyPr/>
        <a:lstStyle/>
        <a:p>
          <a:endParaRPr lang="en-US"/>
        </a:p>
      </dgm:t>
    </dgm:pt>
  </dgm:ptLst>
  <dgm:cxnLst>
    <dgm:cxn modelId="{DFE69173-6EC9-47A9-950A-7E7F6322155E}" srcId="{8C576E75-69B7-4BE3-A98B-2E2013669571}" destId="{1799068C-D27B-4DA5-82E4-AA5C989D285E}" srcOrd="0" destOrd="0" parTransId="{A8ADFBF5-4EF0-4C1C-8D10-E1508F114B3E}" sibTransId="{9129A809-ED9D-4D54-A580-7B9D462A9EAF}"/>
    <dgm:cxn modelId="{BD6B01A5-4EAD-40EB-8480-2BE4A047A52A}" srcId="{8C576E75-69B7-4BE3-A98B-2E2013669571}" destId="{DD842FA5-7019-471F-BD74-A74B30A42682}" srcOrd="2" destOrd="0" parTransId="{EAC378C9-216D-4767-9869-C4E8DC01B007}" sibTransId="{AB7F5765-1478-452A-BB50-98E0578897C9}"/>
    <dgm:cxn modelId="{B4629628-277C-4908-9FE0-451DF51D8ED1}" type="presOf" srcId="{DD842FA5-7019-471F-BD74-A74B30A42682}" destId="{BE7688D0-F1D7-45FB-8A96-8F5FD6B539AF}" srcOrd="1" destOrd="0" presId="urn:microsoft.com/office/officeart/2005/8/layout/venn1"/>
    <dgm:cxn modelId="{0B84F70A-EFA1-4414-9CD3-97FBD0F86194}" type="presOf" srcId="{1799068C-D27B-4DA5-82E4-AA5C989D285E}" destId="{91F231A6-B61E-46C3-B3D2-72494499E72C}" srcOrd="0" destOrd="0" presId="urn:microsoft.com/office/officeart/2005/8/layout/venn1"/>
    <dgm:cxn modelId="{FA518434-2498-47B6-B556-7D761078FA6E}" type="presOf" srcId="{E4FDEC18-76E6-4909-BA9F-38CB72B32CC9}" destId="{9A457846-D9AE-4762-8B62-10982C2F1A28}" srcOrd="1" destOrd="0" presId="urn:microsoft.com/office/officeart/2005/8/layout/venn1"/>
    <dgm:cxn modelId="{3FAF417E-6A9A-4C80-9790-A364031AD2EA}" type="presOf" srcId="{DD842FA5-7019-471F-BD74-A74B30A42682}" destId="{1B2A5BA3-CFE3-489E-86E4-22EAC159E3C8}" srcOrd="0" destOrd="0" presId="urn:microsoft.com/office/officeart/2005/8/layout/venn1"/>
    <dgm:cxn modelId="{D95BD0B7-9320-416B-8D1B-3181D60272C9}" srcId="{8C576E75-69B7-4BE3-A98B-2E2013669571}" destId="{E4FDEC18-76E6-4909-BA9F-38CB72B32CC9}" srcOrd="1" destOrd="0" parTransId="{9EAD5C1D-CB98-41ED-AD66-7173C00D3DF3}" sibTransId="{4AFE7826-D380-416E-871C-2B93198F3239}"/>
    <dgm:cxn modelId="{64EBE3F1-E29A-42D2-801B-995A006D7299}" type="presOf" srcId="{1799068C-D27B-4DA5-82E4-AA5C989D285E}" destId="{EF8D97E9-6EF0-4965-ACE8-FD0A1575342B}" srcOrd="1" destOrd="0" presId="urn:microsoft.com/office/officeart/2005/8/layout/venn1"/>
    <dgm:cxn modelId="{1B958879-DE94-42CC-906A-AEF128715C11}" type="presOf" srcId="{E4FDEC18-76E6-4909-BA9F-38CB72B32CC9}" destId="{8713B87B-03B2-4FC9-A1A9-60039D4173D4}" srcOrd="0" destOrd="0" presId="urn:microsoft.com/office/officeart/2005/8/layout/venn1"/>
    <dgm:cxn modelId="{7036BDBF-695F-4ECA-8A4E-8E1A3F92C1A3}" type="presOf" srcId="{8C576E75-69B7-4BE3-A98B-2E2013669571}" destId="{A794E044-7F24-452F-8CE7-ACC562C218D1}" srcOrd="0" destOrd="0" presId="urn:microsoft.com/office/officeart/2005/8/layout/venn1"/>
    <dgm:cxn modelId="{B933B523-B79A-4132-A8B1-22D667F6214E}" type="presParOf" srcId="{A794E044-7F24-452F-8CE7-ACC562C218D1}" destId="{91F231A6-B61E-46C3-B3D2-72494499E72C}" srcOrd="0" destOrd="0" presId="urn:microsoft.com/office/officeart/2005/8/layout/venn1"/>
    <dgm:cxn modelId="{3BF23F6B-DF53-41D1-B4E0-4E4F06EAE5DE}" type="presParOf" srcId="{A794E044-7F24-452F-8CE7-ACC562C218D1}" destId="{EF8D97E9-6EF0-4965-ACE8-FD0A1575342B}" srcOrd="1" destOrd="0" presId="urn:microsoft.com/office/officeart/2005/8/layout/venn1"/>
    <dgm:cxn modelId="{7BABC1C5-C136-465C-8B55-8BB32DA17EAB}" type="presParOf" srcId="{A794E044-7F24-452F-8CE7-ACC562C218D1}" destId="{8713B87B-03B2-4FC9-A1A9-60039D4173D4}" srcOrd="2" destOrd="0" presId="urn:microsoft.com/office/officeart/2005/8/layout/venn1"/>
    <dgm:cxn modelId="{28630892-0619-4007-ABA1-CFB389B84D1A}" type="presParOf" srcId="{A794E044-7F24-452F-8CE7-ACC562C218D1}" destId="{9A457846-D9AE-4762-8B62-10982C2F1A28}" srcOrd="3" destOrd="0" presId="urn:microsoft.com/office/officeart/2005/8/layout/venn1"/>
    <dgm:cxn modelId="{82DC328E-94D0-47F8-BB76-75C13E54B123}" type="presParOf" srcId="{A794E044-7F24-452F-8CE7-ACC562C218D1}" destId="{1B2A5BA3-CFE3-489E-86E4-22EAC159E3C8}" srcOrd="4" destOrd="0" presId="urn:microsoft.com/office/officeart/2005/8/layout/venn1"/>
    <dgm:cxn modelId="{C41E9C2F-2FBA-4499-9840-B80299AD51CF}" type="presParOf" srcId="{A794E044-7F24-452F-8CE7-ACC562C218D1}" destId="{BE7688D0-F1D7-45FB-8A96-8F5FD6B539A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231A6-B61E-46C3-B3D2-72494499E72C}">
      <dsp:nvSpPr>
        <dsp:cNvPr id="0" name=""/>
        <dsp:cNvSpPr/>
      </dsp:nvSpPr>
      <dsp:spPr>
        <a:xfrm>
          <a:off x="3954420" y="59502"/>
          <a:ext cx="2856139" cy="2856139"/>
        </a:xfrm>
        <a:prstGeom prst="ellipse">
          <a:avLst/>
        </a:prstGeom>
        <a:solidFill>
          <a:schemeClr val="accent5">
            <a:lumMod val="75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a:t>Education</a:t>
          </a:r>
        </a:p>
      </dsp:txBody>
      <dsp:txXfrm>
        <a:off x="4335239" y="559327"/>
        <a:ext cx="2094502" cy="1285262"/>
      </dsp:txXfrm>
    </dsp:sp>
    <dsp:sp modelId="{8713B87B-03B2-4FC9-A1A9-60039D4173D4}">
      <dsp:nvSpPr>
        <dsp:cNvPr id="0" name=""/>
        <dsp:cNvSpPr/>
      </dsp:nvSpPr>
      <dsp:spPr>
        <a:xfrm>
          <a:off x="4985011" y="1844590"/>
          <a:ext cx="2856139" cy="2856139"/>
        </a:xfrm>
        <a:prstGeom prst="ellipse">
          <a:avLst/>
        </a:prstGeom>
        <a:solidFill>
          <a:srgbClr val="FF0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a:t>Accessibility</a:t>
          </a:r>
        </a:p>
      </dsp:txBody>
      <dsp:txXfrm>
        <a:off x="5858513" y="2582426"/>
        <a:ext cx="1713683" cy="1570876"/>
      </dsp:txXfrm>
    </dsp:sp>
    <dsp:sp modelId="{1B2A5BA3-CFE3-489E-86E4-22EAC159E3C8}">
      <dsp:nvSpPr>
        <dsp:cNvPr id="0" name=""/>
        <dsp:cNvSpPr/>
      </dsp:nvSpPr>
      <dsp:spPr>
        <a:xfrm>
          <a:off x="2923830" y="1844590"/>
          <a:ext cx="2856139" cy="2856139"/>
        </a:xfrm>
        <a:prstGeom prst="ellipse">
          <a:avLst/>
        </a:prstGeom>
        <a:solidFill>
          <a:srgbClr val="FFC000">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r>
            <a:rPr lang="en-US" sz="2700" kern="1200" dirty="0"/>
            <a:t>Trust</a:t>
          </a:r>
        </a:p>
      </dsp:txBody>
      <dsp:txXfrm>
        <a:off x="3192783" y="2582426"/>
        <a:ext cx="1713683" cy="157087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4AB8D-EA16-4EA6-822B-C22FAAD0C21B}" type="datetimeFigureOut">
              <a:rPr lang="en-US" smtClean="0"/>
              <a:t>1/31/2019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82BE2-146A-4516-9432-1651951384CD}" type="slidenum">
              <a:rPr lang="en-US" smtClean="0"/>
              <a:t>‹#›</a:t>
            </a:fld>
            <a:endParaRPr lang="en-US"/>
          </a:p>
        </p:txBody>
      </p:sp>
    </p:spTree>
    <p:extLst>
      <p:ext uri="{BB962C8B-B14F-4D97-AF65-F5344CB8AC3E}">
        <p14:creationId xmlns:p14="http://schemas.microsoft.com/office/powerpoint/2010/main" val="2242241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executed research, as well as community surveys distributed via email, social media and websites. We hosted (3) webinars, and interviewed people based on the (16) personas (different types of people) we work with in our community.</a:t>
            </a:r>
          </a:p>
        </p:txBody>
      </p:sp>
      <p:sp>
        <p:nvSpPr>
          <p:cNvPr id="4" name="Slide Number Placeholder 3"/>
          <p:cNvSpPr>
            <a:spLocks noGrp="1"/>
          </p:cNvSpPr>
          <p:nvPr>
            <p:ph type="sldNum" sz="quarter" idx="5"/>
          </p:nvPr>
        </p:nvSpPr>
        <p:spPr/>
        <p:txBody>
          <a:bodyPr/>
          <a:lstStyle/>
          <a:p>
            <a:fld id="{40BD1C5A-8513-C046-A332-BA47DF3DF76F}" type="slidenum">
              <a:rPr lang="en-US" smtClean="0"/>
              <a:t>19</a:t>
            </a:fld>
            <a:endParaRPr lang="en-US"/>
          </a:p>
        </p:txBody>
      </p:sp>
    </p:spTree>
    <p:extLst>
      <p:ext uri="{BB962C8B-B14F-4D97-AF65-F5344CB8AC3E}">
        <p14:creationId xmlns:p14="http://schemas.microsoft.com/office/powerpoint/2010/main" val="2485639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These are the channels, vehicles and programs they prefer to receive information, which directs us to look at utilizing these to reduce the barrier to communication.</a:t>
            </a:r>
          </a:p>
          <a:p>
            <a:endParaRPr lang="en-US" sz="2000" dirty="0"/>
          </a:p>
          <a:p>
            <a:r>
              <a:rPr lang="en-US" sz="2000" dirty="0"/>
              <a:t>These in bold are represented on other lists of preferences, as well.</a:t>
            </a:r>
          </a:p>
        </p:txBody>
      </p:sp>
      <p:sp>
        <p:nvSpPr>
          <p:cNvPr id="4" name="Slide Number Placeholder 3"/>
          <p:cNvSpPr>
            <a:spLocks noGrp="1"/>
          </p:cNvSpPr>
          <p:nvPr>
            <p:ph type="sldNum" sz="quarter" idx="5"/>
          </p:nvPr>
        </p:nvSpPr>
        <p:spPr/>
        <p:txBody>
          <a:bodyPr/>
          <a:lstStyle/>
          <a:p>
            <a:fld id="{40BD1C5A-8513-C046-A332-BA47DF3DF76F}" type="slidenum">
              <a:rPr lang="en-US" smtClean="0"/>
              <a:t>20</a:t>
            </a:fld>
            <a:endParaRPr lang="en-US"/>
          </a:p>
        </p:txBody>
      </p:sp>
    </p:spTree>
    <p:extLst>
      <p:ext uri="{BB962C8B-B14F-4D97-AF65-F5344CB8AC3E}">
        <p14:creationId xmlns:p14="http://schemas.microsoft.com/office/powerpoint/2010/main" val="251339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When it came to the messaging within the communications, we learned even more.</a:t>
            </a:r>
            <a:endParaRPr lang="en-US" dirty="0"/>
          </a:p>
        </p:txBody>
      </p:sp>
      <p:sp>
        <p:nvSpPr>
          <p:cNvPr id="4" name="Slide Number Placeholder 3"/>
          <p:cNvSpPr>
            <a:spLocks noGrp="1"/>
          </p:cNvSpPr>
          <p:nvPr>
            <p:ph type="sldNum" sz="quarter" idx="5"/>
          </p:nvPr>
        </p:nvSpPr>
        <p:spPr/>
        <p:txBody>
          <a:bodyPr/>
          <a:lstStyle/>
          <a:p>
            <a:fld id="{40BD1C5A-8513-C046-A332-BA47DF3DF76F}" type="slidenum">
              <a:rPr lang="en-US" smtClean="0"/>
              <a:t>21</a:t>
            </a:fld>
            <a:endParaRPr lang="en-US"/>
          </a:p>
        </p:txBody>
      </p:sp>
    </p:spTree>
    <p:extLst>
      <p:ext uri="{BB962C8B-B14F-4D97-AF65-F5344CB8AC3E}">
        <p14:creationId xmlns:p14="http://schemas.microsoft.com/office/powerpoint/2010/main" val="4089302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D1C5A-8513-C046-A332-BA47DF3DF76F}" type="slidenum">
              <a:rPr lang="en-US" smtClean="0"/>
              <a:t>22</a:t>
            </a:fld>
            <a:endParaRPr lang="en-US"/>
          </a:p>
        </p:txBody>
      </p:sp>
    </p:spTree>
    <p:extLst>
      <p:ext uri="{BB962C8B-B14F-4D97-AF65-F5344CB8AC3E}">
        <p14:creationId xmlns:p14="http://schemas.microsoft.com/office/powerpoint/2010/main" val="1822266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0BD1C5A-8513-C046-A332-BA47DF3DF76F}" type="slidenum">
              <a:rPr lang="en-US" smtClean="0"/>
              <a:t>24</a:t>
            </a:fld>
            <a:endParaRPr lang="en-US"/>
          </a:p>
        </p:txBody>
      </p:sp>
    </p:spTree>
    <p:extLst>
      <p:ext uri="{BB962C8B-B14F-4D97-AF65-F5344CB8AC3E}">
        <p14:creationId xmlns:p14="http://schemas.microsoft.com/office/powerpoint/2010/main" val="406026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A25EA-7D4A-4E71-B8C8-B1185AC129B5}"/>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E44CAB-FF40-464A-848B-8B2546197406}"/>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DDCADF-2F91-417E-916B-B6A098F4DDAA}"/>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5" name="Footer Placeholder 4">
            <a:extLst>
              <a:ext uri="{FF2B5EF4-FFF2-40B4-BE49-F238E27FC236}">
                <a16:creationId xmlns:a16="http://schemas.microsoft.com/office/drawing/2014/main" id="{0D5D5ECA-5985-4546-9766-50E4651E1E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5CA280-EA49-4880-8CAD-45B2954B1C43}"/>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154924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CE8BE-0434-4C81-9770-66EC1A5199E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DA2646-45BE-4A0E-8E5D-741DC69F3D07}"/>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6B9A7B-C73B-4D17-A034-1B1A2A8E9C6B}"/>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5" name="Footer Placeholder 4">
            <a:extLst>
              <a:ext uri="{FF2B5EF4-FFF2-40B4-BE49-F238E27FC236}">
                <a16:creationId xmlns:a16="http://schemas.microsoft.com/office/drawing/2014/main" id="{8BB37951-AAE6-4F0A-A177-5360926BC6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41753FD-4E43-4DA2-8B90-299C7765747E}"/>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214470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72B330-FFA7-4658-9421-A8677EDC18E9}"/>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13F2C1-2997-4698-BBE3-4A2EE8E2F1E1}"/>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81F6EC-C903-4BDB-9894-3216F9450A71}"/>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5" name="Footer Placeholder 4">
            <a:extLst>
              <a:ext uri="{FF2B5EF4-FFF2-40B4-BE49-F238E27FC236}">
                <a16:creationId xmlns:a16="http://schemas.microsoft.com/office/drawing/2014/main" id="{D105CD6F-E91B-4B24-A61E-D819684FD20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2077721-CE37-40C4-8836-734229B656E5}"/>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327792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3BB7C-245E-4EC0-A46B-CF05C723F33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14DF4F4-457E-42EA-B368-1260F7544A22}"/>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8C6F74-8FEF-4873-820D-3A9B241E8223}"/>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5" name="Footer Placeholder 4">
            <a:extLst>
              <a:ext uri="{FF2B5EF4-FFF2-40B4-BE49-F238E27FC236}">
                <a16:creationId xmlns:a16="http://schemas.microsoft.com/office/drawing/2014/main" id="{14682E1D-63DD-40B4-ADBF-278D0775E9A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F09C3FD-A0BE-49A8-B3E1-93A0ADD229BD}"/>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32323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359DF-EC65-4CB9-AB8A-F5C12181CD5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6A9CAF-721C-4572-9A3E-71819FCB9F0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3979639-DD56-4489-BCC9-C43C7548B01B}"/>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5" name="Footer Placeholder 4">
            <a:extLst>
              <a:ext uri="{FF2B5EF4-FFF2-40B4-BE49-F238E27FC236}">
                <a16:creationId xmlns:a16="http://schemas.microsoft.com/office/drawing/2014/main" id="{7A974866-15D4-49DB-B9D8-E40CFAC40A8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6FF1A9B-4FA3-4531-9037-FA3FA7612E55}"/>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310218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4B5AB-60ED-49A8-9BF5-355946FA41E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1FACAA3A-9A69-4EE4-A199-7464110BB0FA}"/>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B88C70-2E7E-4F84-80AC-CCB79AE81FD0}"/>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D9B8B8-B480-40E9-960B-08D0F573B820}"/>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6" name="Footer Placeholder 5">
            <a:extLst>
              <a:ext uri="{FF2B5EF4-FFF2-40B4-BE49-F238E27FC236}">
                <a16:creationId xmlns:a16="http://schemas.microsoft.com/office/drawing/2014/main" id="{B940563C-9E8A-49E4-8A67-B432390281C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B026E00-E2B3-40D1-82F2-56FEB68EA525}"/>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1288103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63966-559B-4909-B929-3704BAD2407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BBD6B78-BAB6-4021-A3DD-C86C4A24A1EE}"/>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B5311D-285C-49E1-8664-3A1E5F1B7FDF}"/>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95E310-9ECB-411D-83A2-BE8FE1D17075}"/>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60A8903-16AD-413D-B70F-E184AD358F1E}"/>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2AB879-5B0D-4AD9-93C4-7B513CBFA1BF}"/>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8" name="Footer Placeholder 7">
            <a:extLst>
              <a:ext uri="{FF2B5EF4-FFF2-40B4-BE49-F238E27FC236}">
                <a16:creationId xmlns:a16="http://schemas.microsoft.com/office/drawing/2014/main" id="{56674973-604B-4772-B698-0013B6E7728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53A9A4B4-FE62-466D-A993-5EB3D00BFCE6}"/>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421093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3361C-107E-4FFC-9811-4FBF3C96F51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3DADC16-D0E5-4D56-B07C-EC7E900F5740}"/>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4" name="Footer Placeholder 3">
            <a:extLst>
              <a:ext uri="{FF2B5EF4-FFF2-40B4-BE49-F238E27FC236}">
                <a16:creationId xmlns:a16="http://schemas.microsoft.com/office/drawing/2014/main" id="{EDB05B11-9804-4ACE-85EC-7C4DE42AE58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C693437-874F-4AA3-9150-0BE1D2415467}"/>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3296787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4074A2-2C61-4A08-9A9A-1E5EC2CD8724}"/>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3" name="Footer Placeholder 2">
            <a:extLst>
              <a:ext uri="{FF2B5EF4-FFF2-40B4-BE49-F238E27FC236}">
                <a16:creationId xmlns:a16="http://schemas.microsoft.com/office/drawing/2014/main" id="{DF3A0283-9A27-4F9B-9AD9-35E8659EA7F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F18C471E-CB3B-4BF1-9965-24972A228EFB}"/>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1034369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9FF69-4B33-470D-B627-C2150FF26C5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1025DD-DB45-4FF6-B5B7-5A13E61D54C7}"/>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716F46-52A5-43E1-A3E9-149BF60F9C3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374684-35DC-48FD-B228-AFEBBAE8CD0B}"/>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6" name="Footer Placeholder 5">
            <a:extLst>
              <a:ext uri="{FF2B5EF4-FFF2-40B4-BE49-F238E27FC236}">
                <a16:creationId xmlns:a16="http://schemas.microsoft.com/office/drawing/2014/main" id="{A089F805-2323-48B1-A376-0B797780235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0DA68A-EF44-433A-8568-2724CE9B2F56}"/>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441982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B5920-9AD4-41AA-BE48-5A869B8EB2E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2E9F9E-6032-4C3F-A1D9-41C79286C39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E5547D-C27B-47FB-9C72-3AE1987B107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7812CC-30DF-49E5-A391-B7BB3F5624E7}"/>
              </a:ext>
            </a:extLst>
          </p:cNvPr>
          <p:cNvSpPr>
            <a:spLocks noGrp="1"/>
          </p:cNvSpPr>
          <p:nvPr>
            <p:ph type="dt" sz="half" idx="10"/>
          </p:nvPr>
        </p:nvSpPr>
        <p:spPr>
          <a:xfrm>
            <a:off x="838200" y="6356350"/>
            <a:ext cx="2743200" cy="365125"/>
          </a:xfrm>
          <a:prstGeom prst="rect">
            <a:avLst/>
          </a:prstGeom>
        </p:spPr>
        <p:txBody>
          <a:bodyPr/>
          <a:lstStyle/>
          <a:p>
            <a:fld id="{8710A568-053D-469F-AC99-9FDFC3AA6C0A}" type="datetimeFigureOut">
              <a:rPr lang="en-US" smtClean="0"/>
              <a:t>1/31/2019</a:t>
            </a:fld>
            <a:endParaRPr lang="en-US"/>
          </a:p>
        </p:txBody>
      </p:sp>
      <p:sp>
        <p:nvSpPr>
          <p:cNvPr id="6" name="Footer Placeholder 5">
            <a:extLst>
              <a:ext uri="{FF2B5EF4-FFF2-40B4-BE49-F238E27FC236}">
                <a16:creationId xmlns:a16="http://schemas.microsoft.com/office/drawing/2014/main" id="{015028F3-193E-4633-AAA6-6E4374D441B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6689865-52B0-42AB-B5B2-F94E23EFD956}"/>
              </a:ext>
            </a:extLst>
          </p:cNvPr>
          <p:cNvSpPr>
            <a:spLocks noGrp="1"/>
          </p:cNvSpPr>
          <p:nvPr>
            <p:ph type="sldNum" sz="quarter" idx="12"/>
          </p:nvPr>
        </p:nvSpPr>
        <p:spPr>
          <a:xfrm>
            <a:off x="8610600" y="6356350"/>
            <a:ext cx="2743200" cy="365125"/>
          </a:xfrm>
          <a:prstGeom prst="rect">
            <a:avLst/>
          </a:prstGeom>
        </p:spPr>
        <p:txBody>
          <a:bodyPr/>
          <a:lstStyle/>
          <a:p>
            <a:fld id="{D53C1D3B-41C1-49CF-986C-A9E2A2A22EDC}" type="slidenum">
              <a:rPr lang="en-US" smtClean="0"/>
              <a:t>‹#›</a:t>
            </a:fld>
            <a:endParaRPr lang="en-US"/>
          </a:p>
        </p:txBody>
      </p:sp>
    </p:spTree>
    <p:extLst>
      <p:ext uri="{BB962C8B-B14F-4D97-AF65-F5344CB8AC3E}">
        <p14:creationId xmlns:p14="http://schemas.microsoft.com/office/powerpoint/2010/main" val="150728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12192000" cy="1344083"/>
          </a:xfrm>
          <a:prstGeom prst="rect">
            <a:avLst/>
          </a:prstGeom>
          <a:solidFill>
            <a:srgbClr val="20387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2" descr="U:\Marketing\Logos and Fonts\UNITED WAY\UWSD\Web\uwsd_logo_plain.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0111465" y="264583"/>
            <a:ext cx="1848247" cy="838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968095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1729"/>
            <a:ext cx="12192000" cy="6858000"/>
          </a:xfrm>
          <a:prstGeom prst="rect">
            <a:avLst/>
          </a:prstGeom>
          <a:solidFill>
            <a:srgbClr val="20387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EB43CB-D318-4D68-9737-84C664BDABDC}"/>
              </a:ext>
            </a:extLst>
          </p:cNvPr>
          <p:cNvSpPr>
            <a:spLocks noGrp="1"/>
          </p:cNvSpPr>
          <p:nvPr>
            <p:ph type="ctrTitle"/>
          </p:nvPr>
        </p:nvSpPr>
        <p:spPr>
          <a:xfrm>
            <a:off x="772584" y="836615"/>
            <a:ext cx="10604500" cy="2387600"/>
          </a:xfrm>
        </p:spPr>
        <p:txBody>
          <a:bodyPr>
            <a:normAutofit fontScale="90000"/>
          </a:bodyPr>
          <a:lstStyle/>
          <a:p>
            <a:r>
              <a:rPr lang="en-US" dirty="0">
                <a:solidFill>
                  <a:srgbClr val="FCB23D"/>
                </a:solidFill>
                <a:latin typeface="Arial"/>
                <a:cs typeface="Arial"/>
              </a:rPr>
              <a:t>United Way of San Diego County</a:t>
            </a:r>
            <a:br>
              <a:rPr lang="en-US" dirty="0">
                <a:solidFill>
                  <a:srgbClr val="FCB23D"/>
                </a:solidFill>
                <a:latin typeface="Arial"/>
                <a:cs typeface="Arial"/>
              </a:rPr>
            </a:br>
            <a:r>
              <a:rPr lang="en-US" dirty="0" smtClean="0">
                <a:solidFill>
                  <a:srgbClr val="FCB23D"/>
                </a:solidFill>
                <a:latin typeface="Arial"/>
                <a:cs typeface="Arial"/>
              </a:rPr>
              <a:t>North County Philanthropy Council</a:t>
            </a:r>
            <a:endParaRPr lang="en-US" dirty="0">
              <a:solidFill>
                <a:srgbClr val="FCB23D"/>
              </a:solidFill>
              <a:latin typeface="Arial"/>
              <a:cs typeface="Arial"/>
            </a:endParaRPr>
          </a:p>
        </p:txBody>
      </p:sp>
      <p:sp>
        <p:nvSpPr>
          <p:cNvPr id="3" name="Subtitle 2">
            <a:extLst>
              <a:ext uri="{FF2B5EF4-FFF2-40B4-BE49-F238E27FC236}">
                <a16:creationId xmlns:a16="http://schemas.microsoft.com/office/drawing/2014/main" id="{F41993EA-8D9C-4FF8-95D2-6872E53D56F2}"/>
              </a:ext>
            </a:extLst>
          </p:cNvPr>
          <p:cNvSpPr>
            <a:spLocks noGrp="1"/>
          </p:cNvSpPr>
          <p:nvPr>
            <p:ph type="subTitle" idx="1"/>
          </p:nvPr>
        </p:nvSpPr>
        <p:spPr>
          <a:xfrm>
            <a:off x="1481666" y="3337456"/>
            <a:ext cx="9144000" cy="1655762"/>
          </a:xfrm>
        </p:spPr>
        <p:txBody>
          <a:bodyPr/>
          <a:lstStyle/>
          <a:p>
            <a:r>
              <a:rPr lang="en-US" sz="3200" dirty="0" smtClean="0">
                <a:solidFill>
                  <a:schemeClr val="bg1"/>
                </a:solidFill>
              </a:rPr>
              <a:t>February 1, </a:t>
            </a:r>
            <a:r>
              <a:rPr lang="en-US" sz="3200" dirty="0">
                <a:solidFill>
                  <a:schemeClr val="bg1"/>
                </a:solidFill>
              </a:rPr>
              <a:t>2019</a:t>
            </a:r>
          </a:p>
        </p:txBody>
      </p:sp>
      <p:pic>
        <p:nvPicPr>
          <p:cNvPr id="5" name="Picture 2" descr="U:\Marketing\Logos and Fonts\UNITED WAY\UWSD\Web\uwsd_logo_plai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7298" y="4773082"/>
            <a:ext cx="1848247" cy="838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762692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285E1-D6D9-4F55-B674-B20726C5364D}"/>
              </a:ext>
            </a:extLst>
          </p:cNvPr>
          <p:cNvSpPr>
            <a:spLocks noGrp="1"/>
          </p:cNvSpPr>
          <p:nvPr>
            <p:ph type="title"/>
          </p:nvPr>
        </p:nvSpPr>
        <p:spPr>
          <a:xfrm>
            <a:off x="0" y="-7553"/>
            <a:ext cx="10515600" cy="1325563"/>
          </a:xfrm>
        </p:spPr>
        <p:txBody>
          <a:bodyPr/>
          <a:lstStyle/>
          <a:p>
            <a:r>
              <a:rPr lang="en-US" b="1" dirty="0" smtClean="0">
                <a:solidFill>
                  <a:srgbClr val="FFFFFF"/>
                </a:solidFill>
                <a:latin typeface="Arial Narrow"/>
                <a:cs typeface="Arial Narrow"/>
              </a:rPr>
              <a:t>Philanthropic Marketplace</a:t>
            </a:r>
            <a:endParaRPr lang="en-US" b="1" dirty="0">
              <a:solidFill>
                <a:srgbClr val="FFFFFF"/>
              </a:solidFill>
              <a:latin typeface="Arial Narrow"/>
              <a:cs typeface="Arial Narrow"/>
            </a:endParaRPr>
          </a:p>
        </p:txBody>
      </p:sp>
      <p:sp>
        <p:nvSpPr>
          <p:cNvPr id="3" name="Content Placeholder 2">
            <a:extLst>
              <a:ext uri="{FF2B5EF4-FFF2-40B4-BE49-F238E27FC236}">
                <a16:creationId xmlns:a16="http://schemas.microsoft.com/office/drawing/2014/main" id="{224D4676-2EF7-4EA2-AA8D-56398516B220}"/>
              </a:ext>
            </a:extLst>
          </p:cNvPr>
          <p:cNvSpPr>
            <a:spLocks noGrp="1"/>
          </p:cNvSpPr>
          <p:nvPr>
            <p:ph idx="1"/>
          </p:nvPr>
        </p:nvSpPr>
        <p:spPr/>
        <p:txBody>
          <a:bodyPr/>
          <a:lstStyle/>
          <a:p>
            <a:pPr marL="0" indent="0" algn="ctr">
              <a:buNone/>
            </a:pPr>
            <a:r>
              <a:rPr lang="en-US" sz="4400" dirty="0">
                <a:solidFill>
                  <a:srgbClr val="FF0000"/>
                </a:solidFill>
              </a:rPr>
              <a:t>STRATEGIC FRAMEWORK</a:t>
            </a:r>
          </a:p>
          <a:p>
            <a:pPr marL="0" indent="0">
              <a:buNone/>
            </a:pPr>
            <a:endParaRPr lang="en-US" dirty="0"/>
          </a:p>
          <a:p>
            <a:pPr marL="0" indent="0">
              <a:buNone/>
            </a:pPr>
            <a:r>
              <a:rPr lang="en-US" dirty="0"/>
              <a:t>	     </a:t>
            </a:r>
            <a:endParaRPr lang="en-US" dirty="0" smtClean="0"/>
          </a:p>
          <a:p>
            <a:pPr marL="0" indent="0">
              <a:buNone/>
            </a:pPr>
            <a:r>
              <a:rPr lang="en-US" dirty="0"/>
              <a:t>	</a:t>
            </a:r>
            <a:r>
              <a:rPr lang="en-US" dirty="0" smtClean="0"/>
              <a:t>	Diversify ways business, individuals, and others give</a:t>
            </a:r>
          </a:p>
          <a:p>
            <a:pPr marL="0" indent="0">
              <a:buNone/>
            </a:pPr>
            <a:endParaRPr lang="en-US" dirty="0"/>
          </a:p>
          <a:p>
            <a:pPr marL="0" indent="0">
              <a:buNone/>
            </a:pPr>
            <a:r>
              <a:rPr lang="en-US" dirty="0" smtClean="0"/>
              <a:t>	     </a:t>
            </a:r>
          </a:p>
          <a:p>
            <a:pPr marL="0" indent="0">
              <a:buNone/>
            </a:pPr>
            <a:endParaRPr lang="en-US" dirty="0"/>
          </a:p>
          <a:p>
            <a:pPr marL="0" indent="0" algn="ctr">
              <a:buNone/>
            </a:pPr>
            <a:endParaRPr lang="en-US" dirty="0"/>
          </a:p>
          <a:p>
            <a:pPr marL="0" indent="0" algn="ctr">
              <a:buNone/>
            </a:pPr>
            <a:endParaRPr lang="en-US" dirty="0"/>
          </a:p>
          <a:p>
            <a:pPr marL="0" indent="0">
              <a:buNone/>
            </a:pPr>
            <a:endParaRPr lang="en-US" dirty="0"/>
          </a:p>
          <a:p>
            <a:pPr marL="0" indent="0">
              <a:buNone/>
            </a:pPr>
            <a:endParaRPr lang="en-US" dirty="0"/>
          </a:p>
        </p:txBody>
      </p:sp>
      <p:sp>
        <p:nvSpPr>
          <p:cNvPr id="8" name="32-Point Star 7"/>
          <p:cNvSpPr/>
          <p:nvPr/>
        </p:nvSpPr>
        <p:spPr>
          <a:xfrm>
            <a:off x="1710814" y="3347885"/>
            <a:ext cx="914400" cy="91440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7399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Workplace Giving Campaigns</a:t>
            </a:r>
          </a:p>
          <a:p>
            <a:endParaRPr lang="en-US" dirty="0"/>
          </a:p>
          <a:p>
            <a:r>
              <a:rPr lang="en-US" dirty="0" smtClean="0"/>
              <a:t>Small Business Development</a:t>
            </a:r>
          </a:p>
          <a:p>
            <a:endParaRPr lang="en-US" dirty="0"/>
          </a:p>
          <a:p>
            <a:r>
              <a:rPr lang="en-US" dirty="0" smtClean="0"/>
              <a:t>Integrating Services</a:t>
            </a:r>
            <a:endParaRPr lang="en-US" dirty="0"/>
          </a:p>
        </p:txBody>
      </p:sp>
    </p:spTree>
    <p:extLst>
      <p:ext uri="{BB962C8B-B14F-4D97-AF65-F5344CB8AC3E}">
        <p14:creationId xmlns:p14="http://schemas.microsoft.com/office/powerpoint/2010/main" val="1272080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B6E22-D2AA-4DC0-92C2-586A31F22F0C}"/>
              </a:ext>
            </a:extLst>
          </p:cNvPr>
          <p:cNvSpPr>
            <a:spLocks noGrp="1"/>
          </p:cNvSpPr>
          <p:nvPr>
            <p:ph type="title"/>
          </p:nvPr>
        </p:nvSpPr>
        <p:spPr>
          <a:xfrm>
            <a:off x="287867" y="0"/>
            <a:ext cx="10515600" cy="1325563"/>
          </a:xfrm>
        </p:spPr>
        <p:txBody>
          <a:bodyPr/>
          <a:lstStyle/>
          <a:p>
            <a:r>
              <a:rPr lang="en-US" b="1" dirty="0">
                <a:solidFill>
                  <a:srgbClr val="FFFFFF"/>
                </a:solidFill>
                <a:latin typeface="Arial Narrow"/>
                <a:cs typeface="Arial Narrow"/>
              </a:rPr>
              <a:t> </a:t>
            </a:r>
            <a:r>
              <a:rPr lang="en-US" sz="4000" b="1" dirty="0">
                <a:solidFill>
                  <a:srgbClr val="FFFFFF"/>
                </a:solidFill>
                <a:latin typeface="Arial Narrow"/>
                <a:cs typeface="Arial Narrow"/>
              </a:rPr>
              <a:t>San Diego County</a:t>
            </a:r>
            <a:br>
              <a:rPr lang="en-US" sz="4000" b="1" dirty="0">
                <a:solidFill>
                  <a:srgbClr val="FFFFFF"/>
                </a:solidFill>
                <a:latin typeface="Arial Narrow"/>
                <a:cs typeface="Arial Narrow"/>
              </a:rPr>
            </a:br>
            <a:r>
              <a:rPr lang="en-US" sz="4000" b="1" dirty="0">
                <a:solidFill>
                  <a:srgbClr val="FFFFFF"/>
                </a:solidFill>
                <a:latin typeface="Arial Narrow"/>
                <a:cs typeface="Arial Narrow"/>
              </a:rPr>
              <a:t> Economic &amp; Educational Impacts</a:t>
            </a:r>
            <a:endParaRPr lang="en-US" b="1" dirty="0">
              <a:solidFill>
                <a:srgbClr val="FFFFFF"/>
              </a:solidFill>
              <a:latin typeface="Arial Narrow"/>
              <a:cs typeface="Arial Narrow"/>
            </a:endParaRPr>
          </a:p>
        </p:txBody>
      </p:sp>
      <p:sp>
        <p:nvSpPr>
          <p:cNvPr id="3" name="Content Placeholder 2">
            <a:extLst>
              <a:ext uri="{FF2B5EF4-FFF2-40B4-BE49-F238E27FC236}">
                <a16:creationId xmlns:a16="http://schemas.microsoft.com/office/drawing/2014/main" id="{3A3E4422-0FFA-4F3C-810F-AC234764EB72}"/>
              </a:ext>
            </a:extLst>
          </p:cNvPr>
          <p:cNvSpPr>
            <a:spLocks noGrp="1"/>
          </p:cNvSpPr>
          <p:nvPr>
            <p:ph idx="1"/>
          </p:nvPr>
        </p:nvSpPr>
        <p:spPr>
          <a:xfrm>
            <a:off x="436033" y="1740958"/>
            <a:ext cx="8856133" cy="4351338"/>
          </a:xfrm>
        </p:spPr>
        <p:txBody>
          <a:bodyPr/>
          <a:lstStyle/>
          <a:p>
            <a:r>
              <a:rPr lang="en-US" dirty="0"/>
              <a:t>San Diego County is facing Talent shortages. </a:t>
            </a:r>
          </a:p>
          <a:p>
            <a:r>
              <a:rPr lang="en-US" dirty="0">
                <a:solidFill>
                  <a:srgbClr val="FF0000"/>
                </a:solidFill>
              </a:rPr>
              <a:t>San Diego County is becoming less competitive – it is becoming a less attractive place to do business.</a:t>
            </a:r>
          </a:p>
          <a:p>
            <a:r>
              <a:rPr lang="en-US" dirty="0"/>
              <a:t>Serious minority achievement gaps – 8/10 students are on track to succeed </a:t>
            </a:r>
            <a:r>
              <a:rPr lang="en-US" u="sng" dirty="0"/>
              <a:t>vs</a:t>
            </a:r>
            <a:r>
              <a:rPr lang="en-US" dirty="0"/>
              <a:t>. only 3/10.</a:t>
            </a:r>
          </a:p>
          <a:p>
            <a:r>
              <a:rPr lang="en-US" dirty="0">
                <a:solidFill>
                  <a:srgbClr val="FF0000"/>
                </a:solidFill>
              </a:rPr>
              <a:t>Innovation economy presents new challenges for future growth.</a:t>
            </a:r>
          </a:p>
          <a:p>
            <a:r>
              <a:rPr lang="en-US" dirty="0"/>
              <a:t>Demand for new skills, while gaps in educational attainment persist.</a:t>
            </a:r>
          </a:p>
        </p:txBody>
      </p:sp>
    </p:spTree>
    <p:extLst>
      <p:ext uri="{BB962C8B-B14F-4D97-AF65-F5344CB8AC3E}">
        <p14:creationId xmlns:p14="http://schemas.microsoft.com/office/powerpoint/2010/main" val="3043391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BF181-2B6A-42A5-AEBC-61398EB403EB}"/>
              </a:ext>
            </a:extLst>
          </p:cNvPr>
          <p:cNvSpPr>
            <a:spLocks noGrp="1"/>
          </p:cNvSpPr>
          <p:nvPr>
            <p:ph type="title"/>
          </p:nvPr>
        </p:nvSpPr>
        <p:spPr>
          <a:xfrm>
            <a:off x="150283" y="299268"/>
            <a:ext cx="10515600" cy="1325563"/>
          </a:xfrm>
        </p:spPr>
        <p:txBody>
          <a:bodyPr/>
          <a:lstStyle/>
          <a:p>
            <a:r>
              <a:rPr lang="en-US" b="1" dirty="0" smtClean="0">
                <a:solidFill>
                  <a:srgbClr val="FFFFFF"/>
                </a:solidFill>
                <a:latin typeface="Arial Narrow"/>
                <a:cs typeface="Arial Narrow"/>
              </a:rPr>
              <a:t>Early </a:t>
            </a:r>
            <a:r>
              <a:rPr lang="en-US" b="1" dirty="0">
                <a:solidFill>
                  <a:srgbClr val="FFFFFF"/>
                </a:solidFill>
                <a:latin typeface="Arial Narrow"/>
                <a:cs typeface="Arial Narrow"/>
              </a:rPr>
              <a:t>Childhood </a:t>
            </a:r>
            <a:r>
              <a:rPr lang="en-US" b="1" dirty="0" smtClean="0">
                <a:solidFill>
                  <a:srgbClr val="FFFFFF"/>
                </a:solidFill>
                <a:latin typeface="Arial Narrow"/>
                <a:cs typeface="Arial Narrow"/>
              </a:rPr>
              <a:t>Success</a:t>
            </a:r>
            <a:endParaRPr lang="en-US" b="1" dirty="0">
              <a:solidFill>
                <a:srgbClr val="FFFFFF"/>
              </a:solidFill>
              <a:latin typeface="Arial Narrow"/>
              <a:cs typeface="Arial Narrow"/>
            </a:endParaRPr>
          </a:p>
        </p:txBody>
      </p:sp>
      <p:sp>
        <p:nvSpPr>
          <p:cNvPr id="5" name="Content Placeholder 5"/>
          <p:cNvSpPr>
            <a:spLocks noGrp="1"/>
          </p:cNvSpPr>
          <p:nvPr>
            <p:ph idx="1"/>
          </p:nvPr>
        </p:nvSpPr>
        <p:spPr>
          <a:xfrm>
            <a:off x="8394223" y="2473252"/>
            <a:ext cx="3342213" cy="1550463"/>
          </a:xfrm>
        </p:spPr>
        <p:txBody>
          <a:bodyPr/>
          <a:lstStyle/>
          <a:p>
            <a:pPr marL="0" indent="0">
              <a:buNone/>
            </a:pPr>
            <a:r>
              <a:rPr lang="en-US" sz="2400" b="1" dirty="0"/>
              <a:t>Problem: </a:t>
            </a:r>
          </a:p>
          <a:p>
            <a:r>
              <a:rPr lang="en-US" sz="2400" dirty="0" smtClean="0"/>
              <a:t>In 2016, </a:t>
            </a:r>
            <a:r>
              <a:rPr lang="en-US" sz="2400" b="1" dirty="0" smtClean="0"/>
              <a:t>49</a:t>
            </a:r>
            <a:r>
              <a:rPr lang="en-US" sz="2400" b="1" dirty="0"/>
              <a:t>%</a:t>
            </a:r>
            <a:r>
              <a:rPr lang="en-US" sz="2400" dirty="0"/>
              <a:t> of </a:t>
            </a:r>
            <a:r>
              <a:rPr lang="en-US" sz="2400" dirty="0" smtClean="0"/>
              <a:t>our </a:t>
            </a:r>
            <a:r>
              <a:rPr lang="en-US" sz="2400" dirty="0"/>
              <a:t>County’s </a:t>
            </a:r>
            <a:r>
              <a:rPr lang="en-US" sz="2400" dirty="0" smtClean="0"/>
              <a:t>3rd </a:t>
            </a:r>
            <a:r>
              <a:rPr lang="en-US" sz="2400" dirty="0"/>
              <a:t>graders </a:t>
            </a:r>
            <a:r>
              <a:rPr lang="en-US" sz="2400" dirty="0" smtClean="0"/>
              <a:t>weren’t reading </a:t>
            </a:r>
            <a:r>
              <a:rPr lang="en-US" sz="2400" dirty="0"/>
              <a:t>at grade </a:t>
            </a:r>
            <a:r>
              <a:rPr lang="en-US" sz="2400" dirty="0" smtClean="0"/>
              <a:t>level. They </a:t>
            </a:r>
            <a:r>
              <a:rPr lang="en-US" sz="2400" dirty="0"/>
              <a:t>are </a:t>
            </a:r>
            <a:r>
              <a:rPr lang="en-US" sz="2400" b="1" dirty="0" smtClean="0"/>
              <a:t>4x</a:t>
            </a:r>
            <a:r>
              <a:rPr lang="en-US" sz="2400" dirty="0" smtClean="0"/>
              <a:t> less </a:t>
            </a:r>
            <a:r>
              <a:rPr lang="en-US" sz="2400" dirty="0"/>
              <a:t>likely to finish high school on time.  </a:t>
            </a:r>
          </a:p>
        </p:txBody>
      </p:sp>
      <p:pic>
        <p:nvPicPr>
          <p:cNvPr id="8" name="Picture 7" descr="reading.png"/>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575069" y="2473252"/>
            <a:ext cx="2819154" cy="2879258"/>
          </a:xfrm>
          <a:prstGeom prst="rect">
            <a:avLst/>
          </a:prstGeom>
        </p:spPr>
      </p:pic>
      <p:pic>
        <p:nvPicPr>
          <p:cNvPr id="9" name="Picture 8" descr="kinder.png"/>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85488" y="2473252"/>
            <a:ext cx="1428493" cy="3026833"/>
          </a:xfrm>
          <a:prstGeom prst="rect">
            <a:avLst/>
          </a:prstGeom>
        </p:spPr>
      </p:pic>
      <p:sp>
        <p:nvSpPr>
          <p:cNvPr id="10" name="Content Placeholder 5"/>
          <p:cNvSpPr txBox="1">
            <a:spLocks/>
          </p:cNvSpPr>
          <p:nvPr/>
        </p:nvSpPr>
        <p:spPr>
          <a:xfrm>
            <a:off x="1913981" y="2473251"/>
            <a:ext cx="3342213" cy="15504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a:t>Problem: </a:t>
            </a:r>
            <a:endParaRPr lang="en-US" sz="700" b="1" baseline="30000" dirty="0" smtClean="0"/>
          </a:p>
          <a:p>
            <a:r>
              <a:rPr lang="en-US" sz="2400" b="1" dirty="0"/>
              <a:t>½</a:t>
            </a:r>
            <a:r>
              <a:rPr lang="en-US" sz="2400" dirty="0"/>
              <a:t> of </a:t>
            </a:r>
            <a:r>
              <a:rPr lang="en-US" sz="2400" dirty="0" smtClean="0"/>
              <a:t>San Diego’s 4 year olds are not attending pre-school, which means they are starting kindergarten at a disadvantage.</a:t>
            </a:r>
            <a:endParaRPr lang="en-US" sz="2400" baseline="30000" dirty="0"/>
          </a:p>
        </p:txBody>
      </p:sp>
    </p:spTree>
    <p:extLst>
      <p:ext uri="{BB962C8B-B14F-4D97-AF65-F5344CB8AC3E}">
        <p14:creationId xmlns:p14="http://schemas.microsoft.com/office/powerpoint/2010/main" val="1705459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0BF181-2B6A-42A5-AEBC-61398EB403EB}"/>
              </a:ext>
            </a:extLst>
          </p:cNvPr>
          <p:cNvSpPr>
            <a:spLocks noGrp="1"/>
          </p:cNvSpPr>
          <p:nvPr>
            <p:ph type="title"/>
          </p:nvPr>
        </p:nvSpPr>
        <p:spPr>
          <a:xfrm>
            <a:off x="203200" y="359833"/>
            <a:ext cx="10515600" cy="1325563"/>
          </a:xfrm>
        </p:spPr>
        <p:txBody>
          <a:bodyPr/>
          <a:lstStyle/>
          <a:p>
            <a:r>
              <a:rPr lang="en-US" b="1" dirty="0" smtClean="0">
                <a:solidFill>
                  <a:srgbClr val="FFFFFF"/>
                </a:solidFill>
                <a:latin typeface="Arial Narrow"/>
                <a:cs typeface="Arial Narrow"/>
              </a:rPr>
              <a:t>Youth Success</a:t>
            </a:r>
            <a:endParaRPr lang="en-US" b="1" dirty="0">
              <a:solidFill>
                <a:srgbClr val="FFFFFF"/>
              </a:solidFill>
              <a:latin typeface="Arial Narrow"/>
              <a:cs typeface="Arial Narrow"/>
            </a:endParaRPr>
          </a:p>
        </p:txBody>
      </p:sp>
      <p:sp>
        <p:nvSpPr>
          <p:cNvPr id="6" name="Content Placeholder 5"/>
          <p:cNvSpPr>
            <a:spLocks noGrp="1"/>
          </p:cNvSpPr>
          <p:nvPr>
            <p:ph idx="1"/>
          </p:nvPr>
        </p:nvSpPr>
        <p:spPr>
          <a:xfrm>
            <a:off x="2186595" y="2241344"/>
            <a:ext cx="3522133" cy="2330656"/>
          </a:xfrm>
        </p:spPr>
        <p:txBody>
          <a:bodyPr/>
          <a:lstStyle/>
          <a:p>
            <a:pPr marL="0" indent="0">
              <a:buNone/>
            </a:pPr>
            <a:r>
              <a:rPr lang="en-US" sz="2400" b="1" dirty="0" smtClean="0"/>
              <a:t>Problem: </a:t>
            </a:r>
            <a:endParaRPr lang="en-US" sz="2400" b="1" dirty="0"/>
          </a:p>
          <a:p>
            <a:r>
              <a:rPr lang="en-US" sz="2400" dirty="0"/>
              <a:t>In some of our communities, </a:t>
            </a:r>
            <a:r>
              <a:rPr lang="en-US" sz="2400" b="1" dirty="0"/>
              <a:t>over 20% </a:t>
            </a:r>
            <a:r>
              <a:rPr lang="en-US" sz="2400" dirty="0"/>
              <a:t>of students aren’t graduating on time, and some never catch up.</a:t>
            </a:r>
          </a:p>
        </p:txBody>
      </p:sp>
      <p:pic>
        <p:nvPicPr>
          <p:cNvPr id="9" name="Picture 8" descr="college.png"/>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735129" y="2241343"/>
            <a:ext cx="1125940" cy="3496027"/>
          </a:xfrm>
          <a:prstGeom prst="rect">
            <a:avLst/>
          </a:prstGeom>
        </p:spPr>
      </p:pic>
      <p:sp>
        <p:nvSpPr>
          <p:cNvPr id="10" name="Content Placeholder 5"/>
          <p:cNvSpPr txBox="1">
            <a:spLocks/>
          </p:cNvSpPr>
          <p:nvPr/>
        </p:nvSpPr>
        <p:spPr>
          <a:xfrm>
            <a:off x="8102005" y="2241343"/>
            <a:ext cx="3522133" cy="19898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smtClean="0"/>
              <a:t>Problem: </a:t>
            </a:r>
            <a:endParaRPr lang="en-US" sz="2400" b="1" dirty="0"/>
          </a:p>
          <a:p>
            <a:r>
              <a:rPr lang="en-US" sz="2400" dirty="0"/>
              <a:t>By some estimates, </a:t>
            </a:r>
            <a:r>
              <a:rPr lang="en-US" sz="2400" b="1" dirty="0"/>
              <a:t>over 60%</a:t>
            </a:r>
            <a:r>
              <a:rPr lang="en-US" sz="2400" dirty="0"/>
              <a:t> of jobs now require some level of post-secondary education.</a:t>
            </a:r>
          </a:p>
        </p:txBody>
      </p:sp>
      <p:pic>
        <p:nvPicPr>
          <p:cNvPr id="2" name="Picture 1"/>
          <p:cNvPicPr>
            <a:picLocks noChangeAspect="1"/>
          </p:cNvPicPr>
          <p:nvPr/>
        </p:nvPicPr>
        <p:blipFill rotWithShape="1">
          <a:blip r:embed="rId3" cstate="hqprint">
            <a:extLst>
              <a:ext uri="{28A0092B-C50C-407E-A947-70E740481C1C}">
                <a14:useLocalDpi xmlns:a14="http://schemas.microsoft.com/office/drawing/2010/main" val="0"/>
              </a:ext>
            </a:extLst>
          </a:blip>
          <a:srcRect l="34687" t="3311" r="31485" b="9035"/>
          <a:stretch/>
        </p:blipFill>
        <p:spPr>
          <a:xfrm>
            <a:off x="673330" y="2185993"/>
            <a:ext cx="1391891" cy="3606725"/>
          </a:xfrm>
          <a:prstGeom prst="rect">
            <a:avLst/>
          </a:prstGeom>
        </p:spPr>
      </p:pic>
    </p:spTree>
    <p:extLst>
      <p:ext uri="{BB962C8B-B14F-4D97-AF65-F5344CB8AC3E}">
        <p14:creationId xmlns:p14="http://schemas.microsoft.com/office/powerpoint/2010/main" val="2114809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C0BF181-2B6A-42A5-AEBC-61398EB403EB}"/>
              </a:ext>
            </a:extLst>
          </p:cNvPr>
          <p:cNvSpPr>
            <a:spLocks noGrp="1"/>
          </p:cNvSpPr>
          <p:nvPr>
            <p:ph type="title"/>
          </p:nvPr>
        </p:nvSpPr>
        <p:spPr>
          <a:xfrm>
            <a:off x="298449" y="317500"/>
            <a:ext cx="10515600" cy="1325563"/>
          </a:xfrm>
        </p:spPr>
        <p:txBody>
          <a:bodyPr/>
          <a:lstStyle/>
          <a:p>
            <a:r>
              <a:rPr lang="en-US" b="1" dirty="0" smtClean="0">
                <a:solidFill>
                  <a:srgbClr val="FFFFFF"/>
                </a:solidFill>
                <a:latin typeface="Arial Narrow"/>
                <a:cs typeface="Arial Narrow"/>
              </a:rPr>
              <a:t>Family Stability</a:t>
            </a:r>
            <a:endParaRPr lang="en-US" b="1" dirty="0">
              <a:solidFill>
                <a:srgbClr val="FFFFFF"/>
              </a:solidFill>
              <a:latin typeface="Arial Narrow"/>
              <a:cs typeface="Arial Narrow"/>
            </a:endParaRPr>
          </a:p>
        </p:txBody>
      </p:sp>
      <p:sp>
        <p:nvSpPr>
          <p:cNvPr id="7" name="Content Placeholder 5"/>
          <p:cNvSpPr>
            <a:spLocks noGrp="1"/>
          </p:cNvSpPr>
          <p:nvPr>
            <p:ph idx="1"/>
          </p:nvPr>
        </p:nvSpPr>
        <p:spPr>
          <a:xfrm>
            <a:off x="4033870" y="2524207"/>
            <a:ext cx="3342213" cy="2481792"/>
          </a:xfrm>
        </p:spPr>
        <p:txBody>
          <a:bodyPr/>
          <a:lstStyle/>
          <a:p>
            <a:pPr marL="0" indent="0">
              <a:buNone/>
            </a:pPr>
            <a:r>
              <a:rPr lang="en-US" sz="2400" b="1" dirty="0"/>
              <a:t>Problem: </a:t>
            </a:r>
          </a:p>
          <a:p>
            <a:r>
              <a:rPr lang="en-US" sz="2400" dirty="0"/>
              <a:t>More than </a:t>
            </a:r>
            <a:r>
              <a:rPr lang="en-US" sz="2400" b="1" dirty="0"/>
              <a:t>423,000</a:t>
            </a:r>
            <a:r>
              <a:rPr lang="en-US" sz="2400" dirty="0"/>
              <a:t> individuals in San Diego County (nearly 14% of its 3.1 million residents) are “food insecure.”</a:t>
            </a:r>
          </a:p>
        </p:txBody>
      </p:sp>
      <p:pic>
        <p:nvPicPr>
          <p:cNvPr id="10" name="Picture 9" descr="house.png"/>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29530" y="2524207"/>
            <a:ext cx="2999647" cy="2293457"/>
          </a:xfrm>
          <a:prstGeom prst="rect">
            <a:avLst/>
          </a:prstGeom>
        </p:spPr>
      </p:pic>
      <p:sp>
        <p:nvSpPr>
          <p:cNvPr id="11" name="Content Placeholder 5"/>
          <p:cNvSpPr txBox="1">
            <a:spLocks/>
          </p:cNvSpPr>
          <p:nvPr/>
        </p:nvSpPr>
        <p:spPr>
          <a:xfrm>
            <a:off x="7778339" y="2524207"/>
            <a:ext cx="3342213" cy="24817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b="1" dirty="0" smtClean="0"/>
              <a:t>Problem: </a:t>
            </a:r>
            <a:endParaRPr lang="en-US" sz="2400" b="1" dirty="0"/>
          </a:p>
          <a:p>
            <a:r>
              <a:rPr lang="en-US" sz="2400" b="1" dirty="0"/>
              <a:t>30%</a:t>
            </a:r>
            <a:r>
              <a:rPr lang="en-US" sz="2400" dirty="0"/>
              <a:t> of children raised in poverty do not finish high school.</a:t>
            </a:r>
          </a:p>
        </p:txBody>
      </p:sp>
    </p:spTree>
    <p:extLst>
      <p:ext uri="{BB962C8B-B14F-4D97-AF65-F5344CB8AC3E}">
        <p14:creationId xmlns:p14="http://schemas.microsoft.com/office/powerpoint/2010/main" val="2214732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6058" y="1451445"/>
            <a:ext cx="8952807" cy="5237222"/>
          </a:xfrm>
          <a:prstGeom prst="rect">
            <a:avLst/>
          </a:prstGeom>
        </p:spPr>
      </p:pic>
      <p:sp>
        <p:nvSpPr>
          <p:cNvPr id="6" name="Title 1">
            <a:extLst>
              <a:ext uri="{FF2B5EF4-FFF2-40B4-BE49-F238E27FC236}">
                <a16:creationId xmlns:a16="http://schemas.microsoft.com/office/drawing/2014/main" id="{A92BD776-8C7F-4FC3-B6E8-9EFC5CC0A812}"/>
              </a:ext>
            </a:extLst>
          </p:cNvPr>
          <p:cNvSpPr>
            <a:spLocks noGrp="1"/>
          </p:cNvSpPr>
          <p:nvPr>
            <p:ph type="title"/>
          </p:nvPr>
        </p:nvSpPr>
        <p:spPr>
          <a:xfrm>
            <a:off x="414866" y="391584"/>
            <a:ext cx="10515600" cy="867833"/>
          </a:xfrm>
        </p:spPr>
        <p:txBody>
          <a:bodyPr/>
          <a:lstStyle/>
          <a:p>
            <a:r>
              <a:rPr lang="en-US" b="1" dirty="0">
                <a:solidFill>
                  <a:srgbClr val="FFFFFF"/>
                </a:solidFill>
                <a:latin typeface="Arial Narrow"/>
                <a:cs typeface="Arial Narrow"/>
              </a:rPr>
              <a:t>The Pathway</a:t>
            </a:r>
          </a:p>
        </p:txBody>
      </p:sp>
    </p:spTree>
    <p:extLst>
      <p:ext uri="{BB962C8B-B14F-4D97-AF65-F5344CB8AC3E}">
        <p14:creationId xmlns:p14="http://schemas.microsoft.com/office/powerpoint/2010/main" val="307116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C0523C-F965-4E09-B9A1-8743D324D8F1}"/>
              </a:ext>
            </a:extLst>
          </p:cNvPr>
          <p:cNvSpPr>
            <a:spLocks noGrp="1"/>
          </p:cNvSpPr>
          <p:nvPr>
            <p:ph idx="1"/>
          </p:nvPr>
        </p:nvSpPr>
        <p:spPr>
          <a:xfrm>
            <a:off x="838200" y="1253331"/>
            <a:ext cx="10515600" cy="4351338"/>
          </a:xfrm>
        </p:spPr>
        <p:txBody>
          <a:bodyPr/>
          <a:lstStyle/>
          <a:p>
            <a:pPr algn="ctr"/>
            <a:endParaRPr lang="en-US" dirty="0"/>
          </a:p>
          <a:p>
            <a:pPr algn="ctr"/>
            <a:endParaRPr lang="en-US" dirty="0"/>
          </a:p>
          <a:p>
            <a:pPr marL="0" indent="0" algn="ctr">
              <a:buNone/>
            </a:pPr>
            <a:r>
              <a:rPr lang="en-US" sz="4000" dirty="0"/>
              <a:t>Increase our impact:</a:t>
            </a:r>
          </a:p>
          <a:p>
            <a:pPr marL="0" indent="0" algn="ctr">
              <a:buNone/>
            </a:pPr>
            <a:r>
              <a:rPr lang="en-US" sz="4000" i="1" dirty="0">
                <a:solidFill>
                  <a:srgbClr val="FF0000"/>
                </a:solidFill>
              </a:rPr>
              <a:t>From hundreds of kids</a:t>
            </a:r>
          </a:p>
          <a:p>
            <a:pPr marL="0" indent="0" algn="ctr">
              <a:buNone/>
            </a:pPr>
            <a:r>
              <a:rPr lang="en-US" sz="4000" i="1" dirty="0">
                <a:solidFill>
                  <a:srgbClr val="FF0000"/>
                </a:solidFill>
              </a:rPr>
              <a:t> to hundreds of thousands of kids </a:t>
            </a:r>
          </a:p>
          <a:p>
            <a:pPr marL="0" indent="0" algn="ctr">
              <a:buNone/>
            </a:pPr>
            <a:r>
              <a:rPr lang="en-US" sz="4000" i="1" dirty="0">
                <a:solidFill>
                  <a:srgbClr val="FF0000"/>
                </a:solidFill>
              </a:rPr>
              <a:t>and their families</a:t>
            </a:r>
          </a:p>
        </p:txBody>
      </p:sp>
      <p:sp>
        <p:nvSpPr>
          <p:cNvPr id="5" name="Title 1">
            <a:extLst>
              <a:ext uri="{FF2B5EF4-FFF2-40B4-BE49-F238E27FC236}">
                <a16:creationId xmlns:a16="http://schemas.microsoft.com/office/drawing/2014/main" id="{C7AB6E22-D2AA-4DC0-92C2-586A31F22F0C}"/>
              </a:ext>
            </a:extLst>
          </p:cNvPr>
          <p:cNvSpPr>
            <a:spLocks noGrp="1"/>
          </p:cNvSpPr>
          <p:nvPr>
            <p:ph type="title"/>
          </p:nvPr>
        </p:nvSpPr>
        <p:spPr>
          <a:xfrm>
            <a:off x="287867" y="317500"/>
            <a:ext cx="10515600" cy="1100666"/>
          </a:xfrm>
        </p:spPr>
        <p:txBody>
          <a:bodyPr/>
          <a:lstStyle/>
          <a:p>
            <a:r>
              <a:rPr lang="en-US" b="1" dirty="0">
                <a:solidFill>
                  <a:srgbClr val="FFFFFF"/>
                </a:solidFill>
                <a:latin typeface="Arial Narrow"/>
                <a:cs typeface="Arial Narrow"/>
              </a:rPr>
              <a:t>United Way Challenge</a:t>
            </a:r>
          </a:p>
        </p:txBody>
      </p:sp>
    </p:spTree>
    <p:extLst>
      <p:ext uri="{BB962C8B-B14F-4D97-AF65-F5344CB8AC3E}">
        <p14:creationId xmlns:p14="http://schemas.microsoft.com/office/powerpoint/2010/main" val="3034752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462F-2298-4791-8ECE-F542AE0A7602}"/>
              </a:ext>
            </a:extLst>
          </p:cNvPr>
          <p:cNvSpPr>
            <a:spLocks noGrp="1"/>
          </p:cNvSpPr>
          <p:nvPr>
            <p:ph type="title"/>
          </p:nvPr>
        </p:nvSpPr>
        <p:spPr>
          <a:xfrm>
            <a:off x="308465" y="292099"/>
            <a:ext cx="10515600" cy="1325563"/>
          </a:xfrm>
        </p:spPr>
        <p:txBody>
          <a:bodyPr/>
          <a:lstStyle/>
          <a:p>
            <a:r>
              <a:rPr lang="en-US" b="1" dirty="0">
                <a:solidFill>
                  <a:srgbClr val="FFFFFF"/>
                </a:solidFill>
                <a:latin typeface="Arial Narrow"/>
                <a:cs typeface="Arial Narrow"/>
              </a:rPr>
              <a:t>V.  Messaging:  Getting the Word Out</a:t>
            </a:r>
          </a:p>
        </p:txBody>
      </p:sp>
      <p:sp>
        <p:nvSpPr>
          <p:cNvPr id="3" name="Content Placeholder 2">
            <a:extLst>
              <a:ext uri="{FF2B5EF4-FFF2-40B4-BE49-F238E27FC236}">
                <a16:creationId xmlns:a16="http://schemas.microsoft.com/office/drawing/2014/main" id="{8CDEF182-29F8-4F0B-A10B-E37DA28BFD56}"/>
              </a:ext>
            </a:extLst>
          </p:cNvPr>
          <p:cNvSpPr>
            <a:spLocks noGrp="1"/>
          </p:cNvSpPr>
          <p:nvPr>
            <p:ph idx="1"/>
          </p:nvPr>
        </p:nvSpPr>
        <p:spPr/>
        <p:txBody>
          <a:bodyPr/>
          <a:lstStyle/>
          <a:p>
            <a:pPr marL="0" indent="0">
              <a:buNone/>
            </a:pPr>
            <a:r>
              <a:rPr lang="en-US" b="1" dirty="0"/>
              <a:t>Identified Problem</a:t>
            </a:r>
          </a:p>
          <a:p>
            <a:r>
              <a:rPr lang="en-US" dirty="0"/>
              <a:t>How might the United Way listen to the community, understand what they say, and creating clarity in who we are, what we do and who we help in the community.</a:t>
            </a:r>
          </a:p>
          <a:p>
            <a:endParaRPr lang="en-US" dirty="0"/>
          </a:p>
          <a:p>
            <a:pPr marL="0" indent="0">
              <a:buNone/>
            </a:pPr>
            <a:r>
              <a:rPr lang="en-US" b="1" dirty="0"/>
              <a:t>Identified Resource</a:t>
            </a:r>
          </a:p>
          <a:p>
            <a:r>
              <a:rPr lang="en-US" dirty="0"/>
              <a:t>Kevin Popovic, The Idea Guy™</a:t>
            </a:r>
          </a:p>
        </p:txBody>
      </p:sp>
      <p:pic>
        <p:nvPicPr>
          <p:cNvPr id="7" name="Picture 6">
            <a:extLst>
              <a:ext uri="{FF2B5EF4-FFF2-40B4-BE49-F238E27FC236}">
                <a16:creationId xmlns:a16="http://schemas.microsoft.com/office/drawing/2014/main" id="{7A370193-9CD9-8F4E-AF7A-827D7F15E2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1343" y="3429000"/>
            <a:ext cx="5080000" cy="2540000"/>
          </a:xfrm>
          <a:prstGeom prst="rect">
            <a:avLst/>
          </a:prstGeom>
        </p:spPr>
      </p:pic>
    </p:spTree>
    <p:extLst>
      <p:ext uri="{BB962C8B-B14F-4D97-AF65-F5344CB8AC3E}">
        <p14:creationId xmlns:p14="http://schemas.microsoft.com/office/powerpoint/2010/main" val="120257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462F-2298-4791-8ECE-F542AE0A7602}"/>
              </a:ext>
            </a:extLst>
          </p:cNvPr>
          <p:cNvSpPr>
            <a:spLocks noGrp="1"/>
          </p:cNvSpPr>
          <p:nvPr>
            <p:ph type="title"/>
          </p:nvPr>
        </p:nvSpPr>
        <p:spPr>
          <a:xfrm>
            <a:off x="330767" y="256478"/>
            <a:ext cx="10515600" cy="1325563"/>
          </a:xfrm>
        </p:spPr>
        <p:txBody>
          <a:bodyPr/>
          <a:lstStyle/>
          <a:p>
            <a:r>
              <a:rPr lang="en-US" b="1" dirty="0">
                <a:solidFill>
                  <a:srgbClr val="FFFFFF"/>
                </a:solidFill>
                <a:latin typeface="Arial Narrow"/>
                <a:cs typeface="Arial Narrow"/>
              </a:rPr>
              <a:t>Update: Community Listening</a:t>
            </a:r>
          </a:p>
        </p:txBody>
      </p:sp>
      <p:sp>
        <p:nvSpPr>
          <p:cNvPr id="3" name="Content Placeholder 2">
            <a:extLst>
              <a:ext uri="{FF2B5EF4-FFF2-40B4-BE49-F238E27FC236}">
                <a16:creationId xmlns:a16="http://schemas.microsoft.com/office/drawing/2014/main" id="{8CDEF182-29F8-4F0B-A10B-E37DA28BFD56}"/>
              </a:ext>
            </a:extLst>
          </p:cNvPr>
          <p:cNvSpPr>
            <a:spLocks noGrp="1"/>
          </p:cNvSpPr>
          <p:nvPr>
            <p:ph idx="1"/>
          </p:nvPr>
        </p:nvSpPr>
        <p:spPr/>
        <p:txBody>
          <a:bodyPr/>
          <a:lstStyle/>
          <a:p>
            <a:pPr marL="0" indent="0">
              <a:buNone/>
            </a:pPr>
            <a:r>
              <a:rPr lang="en-US" b="1" dirty="0"/>
              <a:t>Research</a:t>
            </a:r>
          </a:p>
          <a:p>
            <a:r>
              <a:rPr lang="en-US" dirty="0"/>
              <a:t>Overall, United Way San Diego County had positive references across the internet. </a:t>
            </a:r>
          </a:p>
          <a:p>
            <a:r>
              <a:rPr lang="en-US" dirty="0"/>
              <a:t>Great variance in “what they did”, and “who they helped,” with little mention of partner organizations.</a:t>
            </a:r>
          </a:p>
          <a:p>
            <a:endParaRPr lang="en-US" dirty="0"/>
          </a:p>
          <a:p>
            <a:r>
              <a:rPr lang="en-US" b="1" dirty="0"/>
              <a:t>Survey</a:t>
            </a:r>
          </a:p>
          <a:p>
            <a:r>
              <a:rPr lang="en-US" b="1" dirty="0"/>
              <a:t>Webinars</a:t>
            </a:r>
          </a:p>
          <a:p>
            <a:r>
              <a:rPr lang="en-US" b="1" dirty="0"/>
              <a:t>Interviews</a:t>
            </a:r>
          </a:p>
        </p:txBody>
      </p:sp>
    </p:spTree>
    <p:extLst>
      <p:ext uri="{BB962C8B-B14F-4D97-AF65-F5344CB8AC3E}">
        <p14:creationId xmlns:p14="http://schemas.microsoft.com/office/powerpoint/2010/main" val="195512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676E4-661C-43CE-B282-A94CBB0B5EAB}"/>
              </a:ext>
            </a:extLst>
          </p:cNvPr>
          <p:cNvSpPr>
            <a:spLocks noGrp="1"/>
          </p:cNvSpPr>
          <p:nvPr>
            <p:ph type="title"/>
          </p:nvPr>
        </p:nvSpPr>
        <p:spPr/>
        <p:txBody>
          <a:bodyPr/>
          <a:lstStyle/>
          <a:p>
            <a:r>
              <a:rPr lang="en-US" b="1" dirty="0">
                <a:solidFill>
                  <a:schemeClr val="bg1"/>
                </a:solidFill>
                <a:latin typeface="Arial Narrow" panose="020B0606020202030204" pitchFamily="34" charset="0"/>
              </a:rPr>
              <a:t>Getting Started</a:t>
            </a:r>
          </a:p>
        </p:txBody>
      </p:sp>
      <p:sp>
        <p:nvSpPr>
          <p:cNvPr id="3" name="Content Placeholder 2">
            <a:extLst>
              <a:ext uri="{FF2B5EF4-FFF2-40B4-BE49-F238E27FC236}">
                <a16:creationId xmlns:a16="http://schemas.microsoft.com/office/drawing/2014/main" id="{5D021C4D-90F2-4DB8-B941-01B2DB19F38D}"/>
              </a:ext>
            </a:extLst>
          </p:cNvPr>
          <p:cNvSpPr>
            <a:spLocks noGrp="1"/>
          </p:cNvSpPr>
          <p:nvPr>
            <p:ph idx="1"/>
          </p:nvPr>
        </p:nvSpPr>
        <p:spPr/>
        <p:txBody>
          <a:bodyPr/>
          <a:lstStyle/>
          <a:p>
            <a:r>
              <a:rPr lang="en-US" dirty="0" smtClean="0"/>
              <a:t>Introductions</a:t>
            </a:r>
          </a:p>
          <a:p>
            <a:endParaRPr lang="en-US" dirty="0"/>
          </a:p>
          <a:p>
            <a:r>
              <a:rPr lang="en-US" dirty="0" smtClean="0"/>
              <a:t>When you think about United Way what one word comes to mind?</a:t>
            </a: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81039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462F-2298-4791-8ECE-F542AE0A7602}"/>
              </a:ext>
            </a:extLst>
          </p:cNvPr>
          <p:cNvSpPr>
            <a:spLocks noGrp="1"/>
          </p:cNvSpPr>
          <p:nvPr>
            <p:ph type="title"/>
          </p:nvPr>
        </p:nvSpPr>
        <p:spPr>
          <a:xfrm>
            <a:off x="286163" y="295293"/>
            <a:ext cx="10515600" cy="1325563"/>
          </a:xfrm>
        </p:spPr>
        <p:txBody>
          <a:bodyPr/>
          <a:lstStyle/>
          <a:p>
            <a:r>
              <a:rPr lang="en-US" b="1" dirty="0">
                <a:solidFill>
                  <a:srgbClr val="FFFFFF"/>
                </a:solidFill>
                <a:latin typeface="Arial Narrow"/>
                <a:cs typeface="Arial Narrow"/>
              </a:rPr>
              <a:t>Update: Community Listening</a:t>
            </a:r>
          </a:p>
        </p:txBody>
      </p:sp>
      <p:sp>
        <p:nvSpPr>
          <p:cNvPr id="3" name="Content Placeholder 2">
            <a:extLst>
              <a:ext uri="{FF2B5EF4-FFF2-40B4-BE49-F238E27FC236}">
                <a16:creationId xmlns:a16="http://schemas.microsoft.com/office/drawing/2014/main" id="{8CDEF182-29F8-4F0B-A10B-E37DA28BFD56}"/>
              </a:ext>
            </a:extLst>
          </p:cNvPr>
          <p:cNvSpPr>
            <a:spLocks noGrp="1"/>
          </p:cNvSpPr>
          <p:nvPr>
            <p:ph idx="1"/>
          </p:nvPr>
        </p:nvSpPr>
        <p:spPr>
          <a:xfrm>
            <a:off x="670932" y="1548587"/>
            <a:ext cx="10515600" cy="4351338"/>
          </a:xfrm>
        </p:spPr>
        <p:txBody>
          <a:bodyPr/>
          <a:lstStyle/>
          <a:p>
            <a:pPr marL="0" indent="0">
              <a:buNone/>
            </a:pPr>
            <a:r>
              <a:rPr lang="en-US" sz="3600" b="1" dirty="0">
                <a:solidFill>
                  <a:srgbClr val="FF0000"/>
                </a:solidFill>
              </a:rPr>
              <a:t>How they learn about us:</a:t>
            </a:r>
          </a:p>
          <a:p>
            <a:pPr marL="0" indent="0">
              <a:buNone/>
            </a:pPr>
            <a:endParaRPr lang="en-US" dirty="0"/>
          </a:p>
          <a:p>
            <a:pPr lvl="1" fontAlgn="base"/>
            <a:r>
              <a:rPr lang="en-US" sz="3200" b="1" dirty="0"/>
              <a:t>Word of Mouth</a:t>
            </a:r>
            <a:r>
              <a:rPr lang="en-US" sz="3200" dirty="0"/>
              <a:t> (73%)</a:t>
            </a:r>
          </a:p>
          <a:p>
            <a:pPr lvl="1" fontAlgn="base"/>
            <a:r>
              <a:rPr lang="en-US" sz="3200" b="1" dirty="0"/>
              <a:t>Social Media</a:t>
            </a:r>
            <a:r>
              <a:rPr lang="en-US" sz="3200" dirty="0"/>
              <a:t> (59%)</a:t>
            </a:r>
          </a:p>
          <a:p>
            <a:pPr lvl="1" fontAlgn="base"/>
            <a:r>
              <a:rPr lang="en-US" sz="3200" b="1" dirty="0"/>
              <a:t>Events</a:t>
            </a:r>
            <a:r>
              <a:rPr lang="en-US" sz="3200" dirty="0"/>
              <a:t> (57%)</a:t>
            </a:r>
          </a:p>
          <a:p>
            <a:pPr lvl="1" fontAlgn="base"/>
            <a:r>
              <a:rPr lang="en-US" sz="3200" b="1" dirty="0"/>
              <a:t>Email</a:t>
            </a:r>
            <a:r>
              <a:rPr lang="en-US" sz="3200" dirty="0"/>
              <a:t> (54%)</a:t>
            </a:r>
          </a:p>
          <a:p>
            <a:pPr lvl="1" fontAlgn="base"/>
            <a:r>
              <a:rPr lang="en-US" sz="3200" b="1" dirty="0"/>
              <a:t>Websites</a:t>
            </a:r>
            <a:r>
              <a:rPr lang="en-US" sz="3200" dirty="0"/>
              <a:t> (52%)</a:t>
            </a:r>
          </a:p>
          <a:p>
            <a:pPr lvl="1"/>
            <a:r>
              <a:rPr lang="en-US" sz="3200" b="1" dirty="0"/>
              <a:t>Workplace</a:t>
            </a:r>
            <a:r>
              <a:rPr lang="en-US" sz="3200" dirty="0"/>
              <a:t> (51%)</a:t>
            </a:r>
            <a:endParaRPr lang="en-US" dirty="0"/>
          </a:p>
        </p:txBody>
      </p:sp>
    </p:spTree>
    <p:extLst>
      <p:ext uri="{BB962C8B-B14F-4D97-AF65-F5344CB8AC3E}">
        <p14:creationId xmlns:p14="http://schemas.microsoft.com/office/powerpoint/2010/main" val="2102207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462F-2298-4791-8ECE-F542AE0A7602}"/>
              </a:ext>
            </a:extLst>
          </p:cNvPr>
          <p:cNvSpPr>
            <a:spLocks noGrp="1"/>
          </p:cNvSpPr>
          <p:nvPr>
            <p:ph type="title"/>
          </p:nvPr>
        </p:nvSpPr>
        <p:spPr>
          <a:xfrm>
            <a:off x="453431" y="256478"/>
            <a:ext cx="10515600" cy="1325563"/>
          </a:xfrm>
        </p:spPr>
        <p:txBody>
          <a:bodyPr/>
          <a:lstStyle/>
          <a:p>
            <a:r>
              <a:rPr lang="en-US" b="1" dirty="0">
                <a:solidFill>
                  <a:srgbClr val="FFFFFF"/>
                </a:solidFill>
                <a:latin typeface="Arial Narrow"/>
                <a:cs typeface="Arial Narrow"/>
              </a:rPr>
              <a:t>Update: Community Listening</a:t>
            </a:r>
          </a:p>
        </p:txBody>
      </p:sp>
      <p:sp>
        <p:nvSpPr>
          <p:cNvPr id="3" name="Content Placeholder 2">
            <a:extLst>
              <a:ext uri="{FF2B5EF4-FFF2-40B4-BE49-F238E27FC236}">
                <a16:creationId xmlns:a16="http://schemas.microsoft.com/office/drawing/2014/main" id="{8CDEF182-29F8-4F0B-A10B-E37DA28BFD56}"/>
              </a:ext>
            </a:extLst>
          </p:cNvPr>
          <p:cNvSpPr>
            <a:spLocks noGrp="1"/>
          </p:cNvSpPr>
          <p:nvPr>
            <p:ph idx="1"/>
          </p:nvPr>
        </p:nvSpPr>
        <p:spPr>
          <a:xfrm>
            <a:off x="869066" y="1584664"/>
            <a:ext cx="9882061" cy="4610941"/>
          </a:xfrm>
        </p:spPr>
        <p:txBody>
          <a:bodyPr/>
          <a:lstStyle/>
          <a:p>
            <a:pPr marL="0" indent="0">
              <a:buNone/>
            </a:pPr>
            <a:r>
              <a:rPr lang="en-US" sz="2500" b="1" dirty="0">
                <a:solidFill>
                  <a:srgbClr val="FF0000"/>
                </a:solidFill>
              </a:rPr>
              <a:t>How familiar are you with the goals of UWSD?</a:t>
            </a:r>
          </a:p>
          <a:p>
            <a:pPr marL="0" indent="0">
              <a:buNone/>
            </a:pPr>
            <a:r>
              <a:rPr lang="en-US" sz="2500" i="1" dirty="0"/>
              <a:t>One of every four doesn’t know our goals, and 2 of every 5 really aren’t sure.</a:t>
            </a:r>
          </a:p>
          <a:p>
            <a:endParaRPr lang="en-US" sz="2500" i="1" dirty="0"/>
          </a:p>
          <a:p>
            <a:pPr marL="0" indent="0">
              <a:buNone/>
            </a:pPr>
            <a:r>
              <a:rPr lang="en-US" sz="2500" b="1" dirty="0">
                <a:solidFill>
                  <a:srgbClr val="FF0000"/>
                </a:solidFill>
              </a:rPr>
              <a:t>Does UWSD offer easy to find critical information about the organization?</a:t>
            </a:r>
          </a:p>
          <a:p>
            <a:pPr marL="0" indent="0">
              <a:buNone/>
            </a:pPr>
            <a:r>
              <a:rPr lang="en-US" sz="2500" i="1" dirty="0"/>
              <a:t>60% of respondents (donors) don’t think information is easy to find. (Accessibility)</a:t>
            </a:r>
          </a:p>
          <a:p>
            <a:pPr marL="0" indent="0">
              <a:buNone/>
            </a:pPr>
            <a:endParaRPr lang="en-US" sz="2500" i="1" dirty="0"/>
          </a:p>
          <a:p>
            <a:pPr marL="0" indent="0">
              <a:buNone/>
            </a:pPr>
            <a:r>
              <a:rPr lang="en-US" sz="2500" b="1" dirty="0">
                <a:solidFill>
                  <a:srgbClr val="FF0000"/>
                </a:solidFill>
              </a:rPr>
              <a:t>How much trust do you have in UWSD in accomplishing its goals?</a:t>
            </a:r>
          </a:p>
          <a:p>
            <a:pPr marL="0" indent="0">
              <a:buNone/>
            </a:pPr>
            <a:r>
              <a:rPr lang="en-US" sz="2500" i="1" dirty="0"/>
              <a:t>66% of respondents (2 out of 3 donors) don’t have trust in UWSD will accomplish its goals. </a:t>
            </a:r>
          </a:p>
          <a:p>
            <a:pPr marL="0" indent="0">
              <a:buNone/>
            </a:pPr>
            <a:endParaRPr lang="en-US" sz="2400" b="1" dirty="0">
              <a:solidFill>
                <a:srgbClr val="FF0000"/>
              </a:solidFill>
            </a:endParaRPr>
          </a:p>
          <a:p>
            <a:pPr marL="0" indent="0">
              <a:buNone/>
            </a:pPr>
            <a:endParaRPr lang="en-US" sz="2400" b="1" dirty="0">
              <a:solidFill>
                <a:srgbClr val="FF0000"/>
              </a:solidFill>
            </a:endParaRPr>
          </a:p>
          <a:p>
            <a:pPr marL="0" indent="0">
              <a:buNone/>
            </a:pPr>
            <a:endParaRPr lang="en-US" sz="2400" i="1" dirty="0"/>
          </a:p>
          <a:p>
            <a:pPr marL="0" indent="0">
              <a:buNone/>
            </a:pPr>
            <a:endParaRPr lang="en-US" sz="2400" i="1" dirty="0">
              <a:solidFill>
                <a:srgbClr val="FF0000"/>
              </a:solidFill>
            </a:endParaRPr>
          </a:p>
          <a:p>
            <a:endParaRPr lang="en-US" sz="2400" i="1" dirty="0"/>
          </a:p>
          <a:p>
            <a:pPr marL="0" indent="0">
              <a:buNone/>
            </a:pPr>
            <a:r>
              <a:rPr lang="en-US" sz="2400" i="1" dirty="0"/>
              <a:t> </a:t>
            </a:r>
          </a:p>
        </p:txBody>
      </p:sp>
    </p:spTree>
    <p:extLst>
      <p:ext uri="{BB962C8B-B14F-4D97-AF65-F5344CB8AC3E}">
        <p14:creationId xmlns:p14="http://schemas.microsoft.com/office/powerpoint/2010/main" val="43439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462F-2298-4791-8ECE-F542AE0A7602}"/>
              </a:ext>
            </a:extLst>
          </p:cNvPr>
          <p:cNvSpPr>
            <a:spLocks noGrp="1"/>
          </p:cNvSpPr>
          <p:nvPr>
            <p:ph type="title"/>
          </p:nvPr>
        </p:nvSpPr>
        <p:spPr>
          <a:xfrm>
            <a:off x="341919" y="312234"/>
            <a:ext cx="10515600" cy="1325563"/>
          </a:xfrm>
        </p:spPr>
        <p:txBody>
          <a:bodyPr/>
          <a:lstStyle/>
          <a:p>
            <a:r>
              <a:rPr lang="en-US" b="1" dirty="0">
                <a:solidFill>
                  <a:srgbClr val="FFFFFF"/>
                </a:solidFill>
                <a:latin typeface="Arial Narrow"/>
                <a:cs typeface="Arial Narrow"/>
              </a:rPr>
              <a:t>Update: Community Listening</a:t>
            </a:r>
          </a:p>
        </p:txBody>
      </p:sp>
      <p:sp>
        <p:nvSpPr>
          <p:cNvPr id="3" name="Content Placeholder 2">
            <a:extLst>
              <a:ext uri="{FF2B5EF4-FFF2-40B4-BE49-F238E27FC236}">
                <a16:creationId xmlns:a16="http://schemas.microsoft.com/office/drawing/2014/main" id="{8CDEF182-29F8-4F0B-A10B-E37DA28BFD56}"/>
              </a:ext>
            </a:extLst>
          </p:cNvPr>
          <p:cNvSpPr>
            <a:spLocks noGrp="1"/>
          </p:cNvSpPr>
          <p:nvPr>
            <p:ph idx="1"/>
          </p:nvPr>
        </p:nvSpPr>
        <p:spPr/>
        <p:txBody>
          <a:bodyPr/>
          <a:lstStyle/>
          <a:p>
            <a:pPr marL="0" indent="0">
              <a:buNone/>
            </a:pPr>
            <a:r>
              <a:rPr lang="en-US" b="1" dirty="0">
                <a:solidFill>
                  <a:srgbClr val="FF0000"/>
                </a:solidFill>
              </a:rPr>
              <a:t>Reframed (updated) Problem Statement</a:t>
            </a:r>
          </a:p>
          <a:p>
            <a:pPr marL="0" indent="0">
              <a:buNone/>
            </a:pPr>
            <a:endParaRPr lang="en-US" b="1" dirty="0"/>
          </a:p>
          <a:p>
            <a:pPr marL="0" indent="0">
              <a:buNone/>
            </a:pPr>
            <a:r>
              <a:rPr lang="en-US" i="1" dirty="0">
                <a:solidFill>
                  <a:srgbClr val="0070C0"/>
                </a:solidFill>
              </a:rPr>
              <a:t>How might United Way of San Diego County communicate to its unique audiences in a way that is </a:t>
            </a:r>
            <a:r>
              <a:rPr lang="en-US" b="1" i="1" dirty="0">
                <a:solidFill>
                  <a:srgbClr val="0070C0"/>
                </a:solidFill>
              </a:rPr>
              <a:t>easily accessible</a:t>
            </a:r>
            <a:r>
              <a:rPr lang="en-US" i="1" dirty="0">
                <a:solidFill>
                  <a:srgbClr val="0070C0"/>
                </a:solidFill>
              </a:rPr>
              <a:t> (or delivered directly), </a:t>
            </a:r>
            <a:r>
              <a:rPr lang="en-US" b="1" i="1" dirty="0">
                <a:solidFill>
                  <a:srgbClr val="0070C0"/>
                </a:solidFill>
              </a:rPr>
              <a:t>educates</a:t>
            </a:r>
            <a:r>
              <a:rPr lang="en-US" i="1" dirty="0">
                <a:solidFill>
                  <a:srgbClr val="0070C0"/>
                </a:solidFill>
              </a:rPr>
              <a:t> and </a:t>
            </a:r>
            <a:r>
              <a:rPr lang="en-US" b="1" i="1" dirty="0">
                <a:solidFill>
                  <a:srgbClr val="0070C0"/>
                </a:solidFill>
              </a:rPr>
              <a:t>builds</a:t>
            </a:r>
            <a:r>
              <a:rPr lang="en-US" i="1" dirty="0">
                <a:solidFill>
                  <a:srgbClr val="0070C0"/>
                </a:solidFill>
              </a:rPr>
              <a:t> </a:t>
            </a:r>
            <a:r>
              <a:rPr lang="en-US" b="1" i="1" dirty="0">
                <a:solidFill>
                  <a:srgbClr val="0070C0"/>
                </a:solidFill>
              </a:rPr>
              <a:t>trust?</a:t>
            </a:r>
          </a:p>
        </p:txBody>
      </p:sp>
    </p:spTree>
    <p:extLst>
      <p:ext uri="{BB962C8B-B14F-4D97-AF65-F5344CB8AC3E}">
        <p14:creationId xmlns:p14="http://schemas.microsoft.com/office/powerpoint/2010/main" val="1328179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1180F-682A-4EFD-B6C2-4B93658A5B31}"/>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D1122B9C-CF21-49CC-8096-AFC9F08E2914}"/>
              </a:ext>
            </a:extLst>
          </p:cNvPr>
          <p:cNvGraphicFramePr>
            <a:graphicFrameLocks noGrp="1"/>
          </p:cNvGraphicFramePr>
          <p:nvPr>
            <p:ph idx="1"/>
            <p:extLst>
              <p:ext uri="{D42A27DB-BD31-4B8C-83A1-F6EECF244321}">
                <p14:modId xmlns:p14="http://schemas.microsoft.com/office/powerpoint/2010/main" val="503159477"/>
              </p:ext>
            </p:extLst>
          </p:nvPr>
        </p:nvGraphicFramePr>
        <p:xfrm>
          <a:off x="457201" y="1557439"/>
          <a:ext cx="10764981" cy="4760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548CC4DA-1491-4F88-934E-8C95C54D4CE0}"/>
              </a:ext>
            </a:extLst>
          </p:cNvPr>
          <p:cNvSpPr txBox="1">
            <a:spLocks/>
          </p:cNvSpPr>
          <p:nvPr/>
        </p:nvSpPr>
        <p:spPr>
          <a:xfrm>
            <a:off x="138545" y="1350417"/>
            <a:ext cx="4565074" cy="212307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1800" dirty="0"/>
              <a:t>Be clear in our focus</a:t>
            </a:r>
          </a:p>
          <a:p>
            <a:pPr fontAlgn="base"/>
            <a:r>
              <a:rPr lang="en-US" sz="1800" dirty="0"/>
              <a:t>Articulate what we do in order for everyone to understand UWSD</a:t>
            </a:r>
          </a:p>
          <a:p>
            <a:pPr fontAlgn="base"/>
            <a:r>
              <a:rPr lang="en-US" sz="1800" dirty="0"/>
              <a:t>Demonstrate our relationship to the people we work with</a:t>
            </a:r>
          </a:p>
          <a:p>
            <a:pPr fontAlgn="base"/>
            <a:r>
              <a:rPr lang="en-US" sz="1800" dirty="0"/>
              <a:t>Share stories of working with partners to achieve outcomes</a:t>
            </a:r>
          </a:p>
          <a:p>
            <a:pPr fontAlgn="base"/>
            <a:endParaRPr lang="en-US" dirty="0"/>
          </a:p>
        </p:txBody>
      </p:sp>
      <p:sp>
        <p:nvSpPr>
          <p:cNvPr id="6" name="Content Placeholder 2">
            <a:extLst>
              <a:ext uri="{FF2B5EF4-FFF2-40B4-BE49-F238E27FC236}">
                <a16:creationId xmlns:a16="http://schemas.microsoft.com/office/drawing/2014/main" id="{443A69EB-997B-4442-9D15-FB9CB64D76FB}"/>
              </a:ext>
            </a:extLst>
          </p:cNvPr>
          <p:cNvSpPr txBox="1">
            <a:spLocks/>
          </p:cNvSpPr>
          <p:nvPr/>
        </p:nvSpPr>
        <p:spPr>
          <a:xfrm>
            <a:off x="8146472" y="3767975"/>
            <a:ext cx="3906983" cy="30651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sz="2000" dirty="0"/>
              <a:t>Utilize channels and formats people tell us they prefer</a:t>
            </a:r>
          </a:p>
          <a:p>
            <a:pPr fontAlgn="base"/>
            <a:r>
              <a:rPr lang="en-US" sz="2000" dirty="0"/>
              <a:t>Access to easy to understand info in an easy to read design that reflects our brand</a:t>
            </a:r>
          </a:p>
          <a:p>
            <a:pPr fontAlgn="base"/>
            <a:r>
              <a:rPr lang="en-US" sz="2000" dirty="0"/>
              <a:t>Directly send relevant information to reduce search, increase engagement</a:t>
            </a:r>
          </a:p>
        </p:txBody>
      </p:sp>
      <p:sp>
        <p:nvSpPr>
          <p:cNvPr id="7" name="Rectangle 6">
            <a:extLst>
              <a:ext uri="{FF2B5EF4-FFF2-40B4-BE49-F238E27FC236}">
                <a16:creationId xmlns:a16="http://schemas.microsoft.com/office/drawing/2014/main" id="{1A63084E-BC0E-41ED-A37D-AECC96CFE834}"/>
              </a:ext>
            </a:extLst>
          </p:cNvPr>
          <p:cNvSpPr/>
          <p:nvPr/>
        </p:nvSpPr>
        <p:spPr>
          <a:xfrm>
            <a:off x="287484" y="3988960"/>
            <a:ext cx="3221181" cy="2554545"/>
          </a:xfrm>
          <a:prstGeom prst="rect">
            <a:avLst/>
          </a:prstGeom>
        </p:spPr>
        <p:txBody>
          <a:bodyPr wrap="square">
            <a:spAutoFit/>
          </a:bodyPr>
          <a:lstStyle/>
          <a:p>
            <a:pPr marL="285750" indent="-285750" fontAlgn="base">
              <a:buFont typeface="Arial" panose="020B0604020202020204" pitchFamily="34" charset="0"/>
              <a:buChar char="•"/>
            </a:pPr>
            <a:r>
              <a:rPr lang="en-US" sz="2000" dirty="0"/>
              <a:t>Prove we do what we say we do</a:t>
            </a:r>
          </a:p>
          <a:p>
            <a:pPr marL="285750" indent="-285750" fontAlgn="base">
              <a:buFont typeface="Arial" panose="020B0604020202020204" pitchFamily="34" charset="0"/>
              <a:buChar char="•"/>
            </a:pPr>
            <a:r>
              <a:rPr lang="en-US" sz="2000" dirty="0"/>
              <a:t>Share stories, Create storytellers, Enable advocates</a:t>
            </a:r>
          </a:p>
          <a:p>
            <a:pPr marL="285750" indent="-285750" fontAlgn="base">
              <a:buFont typeface="Arial" panose="020B0604020202020204" pitchFamily="34" charset="0"/>
              <a:buChar char="•"/>
            </a:pPr>
            <a:r>
              <a:rPr lang="en-US" sz="2000" dirty="0"/>
              <a:t>Align to goals, name partners, include outcomes</a:t>
            </a:r>
          </a:p>
        </p:txBody>
      </p:sp>
    </p:spTree>
    <p:extLst>
      <p:ext uri="{BB962C8B-B14F-4D97-AF65-F5344CB8AC3E}">
        <p14:creationId xmlns:p14="http://schemas.microsoft.com/office/powerpoint/2010/main" val="205687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462F-2298-4791-8ECE-F542AE0A7602}"/>
              </a:ext>
            </a:extLst>
          </p:cNvPr>
          <p:cNvSpPr>
            <a:spLocks noGrp="1"/>
          </p:cNvSpPr>
          <p:nvPr>
            <p:ph type="title"/>
          </p:nvPr>
        </p:nvSpPr>
        <p:spPr>
          <a:xfrm>
            <a:off x="297314" y="267607"/>
            <a:ext cx="10515600" cy="1325563"/>
          </a:xfrm>
        </p:spPr>
        <p:txBody>
          <a:bodyPr/>
          <a:lstStyle/>
          <a:p>
            <a:r>
              <a:rPr lang="en-US" b="1" dirty="0">
                <a:solidFill>
                  <a:srgbClr val="FFFFFF"/>
                </a:solidFill>
                <a:latin typeface="Arial Narrow"/>
                <a:cs typeface="Arial Narrow"/>
              </a:rPr>
              <a:t>Potential Messaging</a:t>
            </a:r>
          </a:p>
        </p:txBody>
      </p:sp>
      <p:sp>
        <p:nvSpPr>
          <p:cNvPr id="3" name="Content Placeholder 2">
            <a:extLst>
              <a:ext uri="{FF2B5EF4-FFF2-40B4-BE49-F238E27FC236}">
                <a16:creationId xmlns:a16="http://schemas.microsoft.com/office/drawing/2014/main" id="{8CDEF182-29F8-4F0B-A10B-E37DA28BFD56}"/>
              </a:ext>
            </a:extLst>
          </p:cNvPr>
          <p:cNvSpPr>
            <a:spLocks noGrp="1"/>
          </p:cNvSpPr>
          <p:nvPr>
            <p:ph idx="1"/>
          </p:nvPr>
        </p:nvSpPr>
        <p:spPr>
          <a:xfrm>
            <a:off x="838200" y="1825625"/>
            <a:ext cx="10515600" cy="569232"/>
          </a:xfrm>
        </p:spPr>
        <p:txBody>
          <a:bodyPr/>
          <a:lstStyle/>
          <a:p>
            <a:pPr marL="0" indent="0">
              <a:buNone/>
            </a:pPr>
            <a:r>
              <a:rPr lang="en-US" b="1" dirty="0">
                <a:solidFill>
                  <a:srgbClr val="FF0000"/>
                </a:solidFill>
              </a:rPr>
              <a:t>United Way of San Diego County…</a:t>
            </a:r>
          </a:p>
        </p:txBody>
      </p:sp>
      <p:sp>
        <p:nvSpPr>
          <p:cNvPr id="4" name="Content Placeholder 2">
            <a:extLst>
              <a:ext uri="{FF2B5EF4-FFF2-40B4-BE49-F238E27FC236}">
                <a16:creationId xmlns:a16="http://schemas.microsoft.com/office/drawing/2014/main" id="{464FD0B6-B472-8F41-8EA5-64D08A9DCDF5}"/>
              </a:ext>
            </a:extLst>
          </p:cNvPr>
          <p:cNvSpPr txBox="1">
            <a:spLocks/>
          </p:cNvSpPr>
          <p:nvPr/>
        </p:nvSpPr>
        <p:spPr>
          <a:xfrm>
            <a:off x="838200" y="2627312"/>
            <a:ext cx="8859982" cy="31263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sz="3200" dirty="0"/>
              <a:t>applies intelligence and investments </a:t>
            </a:r>
          </a:p>
          <a:p>
            <a:pPr marL="514350" indent="-514350">
              <a:buFont typeface="+mj-lt"/>
              <a:buAutoNum type="arabicPeriod"/>
            </a:pPr>
            <a:r>
              <a:rPr lang="en-US" sz="3200" dirty="0"/>
              <a:t>addresses our community’s most critical problems </a:t>
            </a:r>
          </a:p>
          <a:p>
            <a:pPr marL="514350" indent="-514350">
              <a:buFont typeface="+mj-lt"/>
              <a:buAutoNum type="arabicPeriod"/>
            </a:pPr>
            <a:r>
              <a:rPr lang="en-US" sz="3200" dirty="0"/>
              <a:t>through partner organizations </a:t>
            </a:r>
          </a:p>
          <a:p>
            <a:pPr marL="514350" indent="-514350">
              <a:buFont typeface="+mj-lt"/>
              <a:buAutoNum type="arabicPeriod"/>
            </a:pPr>
            <a:r>
              <a:rPr lang="en-US" sz="3200" dirty="0"/>
              <a:t>to close equity gaps </a:t>
            </a:r>
          </a:p>
          <a:p>
            <a:pPr marL="514350" indent="-514350">
              <a:buFont typeface="+mj-lt"/>
              <a:buAutoNum type="arabicPeriod"/>
            </a:pPr>
            <a:r>
              <a:rPr lang="en-US" sz="3200" dirty="0"/>
              <a:t>for children, youth, young adults and families.</a:t>
            </a:r>
            <a:endParaRPr lang="en-US" dirty="0"/>
          </a:p>
        </p:txBody>
      </p:sp>
    </p:spTree>
    <p:extLst>
      <p:ext uri="{BB962C8B-B14F-4D97-AF65-F5344CB8AC3E}">
        <p14:creationId xmlns:p14="http://schemas.microsoft.com/office/powerpoint/2010/main" val="209135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11BC9-C192-4FAC-AA7A-DB4A0B9170F3}"/>
              </a:ext>
            </a:extLst>
          </p:cNvPr>
          <p:cNvSpPr>
            <a:spLocks noGrp="1"/>
          </p:cNvSpPr>
          <p:nvPr>
            <p:ph type="title"/>
          </p:nvPr>
        </p:nvSpPr>
        <p:spPr>
          <a:xfrm>
            <a:off x="409394" y="322926"/>
            <a:ext cx="10515600" cy="1325563"/>
          </a:xfrm>
        </p:spPr>
        <p:txBody>
          <a:bodyPr/>
          <a:lstStyle/>
          <a:p>
            <a:r>
              <a:rPr lang="en-US" b="1" dirty="0">
                <a:solidFill>
                  <a:srgbClr val="FFFFFF"/>
                </a:solidFill>
                <a:latin typeface="Arial Narrow"/>
                <a:cs typeface="Arial Narrow"/>
              </a:rPr>
              <a:t>Because….</a:t>
            </a:r>
          </a:p>
        </p:txBody>
      </p:sp>
      <p:sp>
        <p:nvSpPr>
          <p:cNvPr id="3" name="Content Placeholder 2">
            <a:extLst>
              <a:ext uri="{FF2B5EF4-FFF2-40B4-BE49-F238E27FC236}">
                <a16:creationId xmlns:a16="http://schemas.microsoft.com/office/drawing/2014/main" id="{B2DE4508-677A-4803-98B2-9AB3017A8625}"/>
              </a:ext>
            </a:extLst>
          </p:cNvPr>
          <p:cNvSpPr>
            <a:spLocks noGrp="1"/>
          </p:cNvSpPr>
          <p:nvPr>
            <p:ph idx="1"/>
          </p:nvPr>
        </p:nvSpPr>
        <p:spPr>
          <a:xfrm>
            <a:off x="838200" y="1869870"/>
            <a:ext cx="10515600" cy="4351338"/>
          </a:xfrm>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6600" dirty="0">
                <a:solidFill>
                  <a:srgbClr val="FF0000"/>
                </a:solidFill>
                <a:latin typeface="Arial"/>
                <a:cs typeface="Arial"/>
              </a:rPr>
              <a:t>UNITED </a:t>
            </a:r>
            <a:r>
              <a:rPr lang="en-US" sz="6600" dirty="0">
                <a:solidFill>
                  <a:srgbClr val="203878"/>
                </a:solidFill>
                <a:latin typeface="Arial"/>
                <a:cs typeface="Arial"/>
              </a:rPr>
              <a:t>WE</a:t>
            </a:r>
            <a:r>
              <a:rPr lang="en-US" sz="6600" dirty="0">
                <a:solidFill>
                  <a:srgbClr val="0070C0"/>
                </a:solidFill>
                <a:latin typeface="Arial"/>
                <a:cs typeface="Arial"/>
              </a:rPr>
              <a:t> </a:t>
            </a:r>
            <a:r>
              <a:rPr lang="en-US" sz="6600" dirty="0">
                <a:solidFill>
                  <a:srgbClr val="FFC000"/>
                </a:solidFill>
                <a:latin typeface="Arial"/>
                <a:cs typeface="Arial"/>
              </a:rPr>
              <a:t>WIN </a:t>
            </a:r>
            <a:r>
              <a:rPr lang="en-US" sz="2400" dirty="0">
                <a:solidFill>
                  <a:srgbClr val="FFC000"/>
                </a:solidFill>
                <a:latin typeface="Arial"/>
                <a:cs typeface="Arial"/>
              </a:rPr>
              <a:t>(UWW)</a:t>
            </a:r>
          </a:p>
          <a:p>
            <a:pPr marL="0" indent="0" algn="ctr">
              <a:buNone/>
            </a:pPr>
            <a:endParaRPr lang="en-US" sz="6600" dirty="0">
              <a:solidFill>
                <a:srgbClr val="FF0000"/>
              </a:solidFill>
              <a:latin typeface="Arial"/>
              <a:cs typeface="Aria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9546" y="1283110"/>
            <a:ext cx="8452907" cy="5737122"/>
          </a:xfrm>
          <a:prstGeom prst="rect">
            <a:avLst/>
          </a:prstGeom>
        </p:spPr>
      </p:pic>
    </p:spTree>
    <p:extLst>
      <p:ext uri="{BB962C8B-B14F-4D97-AF65-F5344CB8AC3E}">
        <p14:creationId xmlns:p14="http://schemas.microsoft.com/office/powerpoint/2010/main" val="875120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8B985-6FBD-4A82-95F9-B88611A6801E}"/>
              </a:ext>
            </a:extLst>
          </p:cNvPr>
          <p:cNvSpPr>
            <a:spLocks noGrp="1"/>
          </p:cNvSpPr>
          <p:nvPr>
            <p:ph type="title"/>
          </p:nvPr>
        </p:nvSpPr>
        <p:spPr/>
        <p:txBody>
          <a:bodyPr/>
          <a:lstStyle/>
          <a:p>
            <a:r>
              <a:rPr lang="en-US" b="1" dirty="0" smtClean="0">
                <a:solidFill>
                  <a:schemeClr val="bg1"/>
                </a:solidFill>
              </a:rPr>
              <a:t>Presentation </a:t>
            </a:r>
            <a:r>
              <a:rPr lang="en-US" b="1" dirty="0">
                <a:solidFill>
                  <a:schemeClr val="bg1"/>
                </a:solidFill>
              </a:rPr>
              <a:t>Goals</a:t>
            </a:r>
          </a:p>
        </p:txBody>
      </p:sp>
      <p:sp>
        <p:nvSpPr>
          <p:cNvPr id="3" name="Content Placeholder 2">
            <a:extLst>
              <a:ext uri="{FF2B5EF4-FFF2-40B4-BE49-F238E27FC236}">
                <a16:creationId xmlns:a16="http://schemas.microsoft.com/office/drawing/2014/main" id="{9B26036B-7991-4BF0-9EAF-DD02BA4F57CF}"/>
              </a:ext>
            </a:extLst>
          </p:cNvPr>
          <p:cNvSpPr>
            <a:spLocks noGrp="1"/>
          </p:cNvSpPr>
          <p:nvPr>
            <p:ph idx="1"/>
          </p:nvPr>
        </p:nvSpPr>
        <p:spPr/>
        <p:txBody>
          <a:bodyPr/>
          <a:lstStyle/>
          <a:p>
            <a:pPr marL="514350" lvl="0" indent="-514350">
              <a:lnSpc>
                <a:spcPct val="150000"/>
              </a:lnSpc>
              <a:spcBef>
                <a:spcPts val="0"/>
              </a:spcBef>
              <a:buFont typeface="+mj-lt"/>
              <a:buAutoNum type="arabicPeriod"/>
            </a:pPr>
            <a:r>
              <a:rPr lang="en-US" dirty="0" smtClean="0"/>
              <a:t>Outline </a:t>
            </a:r>
            <a:r>
              <a:rPr lang="en-US" dirty="0"/>
              <a:t>our </a:t>
            </a:r>
            <a:r>
              <a:rPr lang="en-US" dirty="0" smtClean="0"/>
              <a:t>alignment, announcement &amp; action framework</a:t>
            </a:r>
            <a:endParaRPr lang="en-US" dirty="0"/>
          </a:p>
          <a:p>
            <a:pPr marL="514350" lvl="0" indent="-514350">
              <a:lnSpc>
                <a:spcPct val="150000"/>
              </a:lnSpc>
              <a:spcBef>
                <a:spcPts val="0"/>
              </a:spcBef>
              <a:buFont typeface="+mj-lt"/>
              <a:buAutoNum type="arabicPeriod"/>
            </a:pPr>
            <a:r>
              <a:rPr lang="en-US" dirty="0" smtClean="0"/>
              <a:t>UWSD Mission, Vision, Role, Work</a:t>
            </a:r>
            <a:endParaRPr lang="en-US" dirty="0"/>
          </a:p>
          <a:p>
            <a:pPr marL="514350" lvl="0" indent="-514350">
              <a:lnSpc>
                <a:spcPct val="150000"/>
              </a:lnSpc>
              <a:spcBef>
                <a:spcPts val="0"/>
              </a:spcBef>
              <a:buFont typeface="+mj-lt"/>
              <a:buAutoNum type="arabicPeriod"/>
            </a:pPr>
            <a:r>
              <a:rPr lang="en-US" dirty="0" smtClean="0"/>
              <a:t>Areas of Focus</a:t>
            </a:r>
            <a:endParaRPr lang="en-US" dirty="0"/>
          </a:p>
          <a:p>
            <a:pPr marL="514350" lvl="0" indent="-514350">
              <a:lnSpc>
                <a:spcPct val="150000"/>
              </a:lnSpc>
              <a:spcBef>
                <a:spcPts val="0"/>
              </a:spcBef>
              <a:buFont typeface="+mj-lt"/>
              <a:buAutoNum type="arabicPeriod"/>
            </a:pPr>
            <a:r>
              <a:rPr lang="en-US" dirty="0" smtClean="0"/>
              <a:t>Business Connection</a:t>
            </a:r>
          </a:p>
          <a:p>
            <a:pPr marL="514350" lvl="0" indent="-514350">
              <a:lnSpc>
                <a:spcPct val="150000"/>
              </a:lnSpc>
              <a:spcBef>
                <a:spcPts val="0"/>
              </a:spcBef>
              <a:buFont typeface="+mj-lt"/>
              <a:buAutoNum type="arabicPeriod"/>
            </a:pPr>
            <a:r>
              <a:rPr lang="en-US" dirty="0" smtClean="0"/>
              <a:t>Messaging Feedback</a:t>
            </a:r>
            <a:endParaRPr lang="en-US" dirty="0"/>
          </a:p>
          <a:p>
            <a:endParaRPr lang="en-US" dirty="0"/>
          </a:p>
        </p:txBody>
      </p:sp>
    </p:spTree>
    <p:extLst>
      <p:ext uri="{BB962C8B-B14F-4D97-AF65-F5344CB8AC3E}">
        <p14:creationId xmlns:p14="http://schemas.microsoft.com/office/powerpoint/2010/main" val="2918594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8AB6-509E-4314-BDC0-DF0F4F78237E}"/>
              </a:ext>
            </a:extLst>
          </p:cNvPr>
          <p:cNvSpPr>
            <a:spLocks noGrp="1"/>
          </p:cNvSpPr>
          <p:nvPr>
            <p:ph type="title"/>
          </p:nvPr>
        </p:nvSpPr>
        <p:spPr>
          <a:xfrm>
            <a:off x="460039" y="289544"/>
            <a:ext cx="10515600" cy="1325563"/>
          </a:xfrm>
        </p:spPr>
        <p:txBody>
          <a:bodyPr/>
          <a:lstStyle/>
          <a:p>
            <a:r>
              <a:rPr lang="en-US" b="1" dirty="0" smtClean="0">
                <a:solidFill>
                  <a:srgbClr val="FFFFFF"/>
                </a:solidFill>
                <a:latin typeface="Arial Narrow"/>
                <a:cs typeface="Arial Narrow"/>
              </a:rPr>
              <a:t>Alignment</a:t>
            </a:r>
            <a:endParaRPr lang="en-US" b="1" dirty="0">
              <a:solidFill>
                <a:srgbClr val="FFFFFF"/>
              </a:solidFill>
              <a:latin typeface="Arial Narrow"/>
              <a:cs typeface="Arial Narrow"/>
            </a:endParaRPr>
          </a:p>
        </p:txBody>
      </p:sp>
      <p:sp>
        <p:nvSpPr>
          <p:cNvPr id="3" name="Content Placeholder 2">
            <a:extLst>
              <a:ext uri="{FF2B5EF4-FFF2-40B4-BE49-F238E27FC236}">
                <a16:creationId xmlns:a16="http://schemas.microsoft.com/office/drawing/2014/main" id="{E3946280-C0F5-4B50-97DA-2CB8771DD3A0}"/>
              </a:ext>
            </a:extLst>
          </p:cNvPr>
          <p:cNvSpPr>
            <a:spLocks noGrp="1"/>
          </p:cNvSpPr>
          <p:nvPr>
            <p:ph idx="1"/>
          </p:nvPr>
        </p:nvSpPr>
        <p:spPr>
          <a:xfrm>
            <a:off x="838200" y="1482436"/>
            <a:ext cx="10515600" cy="4987637"/>
          </a:xfrm>
        </p:spPr>
        <p:txBody>
          <a:bodyPr>
            <a:normAutofit fontScale="92500" lnSpcReduction="20000"/>
          </a:bodyPr>
          <a:lstStyle/>
          <a:p>
            <a:r>
              <a:rPr lang="en-US" dirty="0">
                <a:solidFill>
                  <a:srgbClr val="FF0000"/>
                </a:solidFill>
              </a:rPr>
              <a:t>February:</a:t>
            </a:r>
          </a:p>
          <a:p>
            <a:pPr lvl="1"/>
            <a:r>
              <a:rPr lang="en-US" dirty="0"/>
              <a:t>Community Salons </a:t>
            </a:r>
            <a:endParaRPr lang="en-US" dirty="0" smtClean="0"/>
          </a:p>
          <a:p>
            <a:pPr lvl="1"/>
            <a:r>
              <a:rPr lang="en-US" dirty="0" smtClean="0"/>
              <a:t>Sr</a:t>
            </a:r>
            <a:r>
              <a:rPr lang="en-US" dirty="0"/>
              <a:t>. Staff Retreat</a:t>
            </a:r>
          </a:p>
          <a:p>
            <a:pPr lvl="1"/>
            <a:r>
              <a:rPr lang="en-US" dirty="0"/>
              <a:t>Board approves final messaging</a:t>
            </a:r>
          </a:p>
          <a:p>
            <a:pPr lvl="1"/>
            <a:endParaRPr lang="en-US" dirty="0"/>
          </a:p>
          <a:p>
            <a:r>
              <a:rPr lang="en-US" dirty="0">
                <a:solidFill>
                  <a:srgbClr val="FF0000"/>
                </a:solidFill>
              </a:rPr>
              <a:t>March</a:t>
            </a:r>
            <a:r>
              <a:rPr lang="en-US" dirty="0"/>
              <a:t>:</a:t>
            </a:r>
          </a:p>
          <a:p>
            <a:pPr lvl="1"/>
            <a:r>
              <a:rPr lang="en-US" dirty="0"/>
              <a:t>Board Resource Retreat </a:t>
            </a:r>
            <a:endParaRPr lang="en-US" dirty="0" smtClean="0"/>
          </a:p>
          <a:p>
            <a:pPr lvl="1"/>
            <a:r>
              <a:rPr lang="en-US" dirty="0" smtClean="0"/>
              <a:t>Budget Development </a:t>
            </a:r>
            <a:r>
              <a:rPr lang="en-US" dirty="0"/>
              <a:t>– Reality Strikes!</a:t>
            </a:r>
          </a:p>
          <a:p>
            <a:pPr marL="457200" lvl="1" indent="0">
              <a:buNone/>
            </a:pPr>
            <a:endParaRPr lang="en-US" dirty="0"/>
          </a:p>
          <a:p>
            <a:r>
              <a:rPr lang="en-US" dirty="0">
                <a:solidFill>
                  <a:srgbClr val="FF0000"/>
                </a:solidFill>
              </a:rPr>
              <a:t>May</a:t>
            </a:r>
            <a:r>
              <a:rPr lang="en-US" dirty="0"/>
              <a:t> – </a:t>
            </a:r>
            <a:r>
              <a:rPr lang="en-US" dirty="0" smtClean="0">
                <a:solidFill>
                  <a:srgbClr val="FF0000"/>
                </a:solidFill>
              </a:rPr>
              <a:t>Announcement</a:t>
            </a:r>
          </a:p>
          <a:p>
            <a:pPr lvl="1"/>
            <a:r>
              <a:rPr lang="en-US" dirty="0" smtClean="0"/>
              <a:t>May </a:t>
            </a:r>
            <a:r>
              <a:rPr lang="en-US" dirty="0"/>
              <a:t>1 – Community Breakfast</a:t>
            </a:r>
          </a:p>
          <a:p>
            <a:pPr lvl="1"/>
            <a:r>
              <a:rPr lang="en-US" dirty="0"/>
              <a:t>Board Approves FY20 </a:t>
            </a:r>
            <a:r>
              <a:rPr lang="en-US" dirty="0" smtClean="0"/>
              <a:t>Budget</a:t>
            </a:r>
            <a:endParaRPr lang="en-US" dirty="0"/>
          </a:p>
          <a:p>
            <a:pPr lvl="1"/>
            <a:endParaRPr lang="en-US" dirty="0"/>
          </a:p>
          <a:p>
            <a:pPr marL="457200" lvl="1" indent="0">
              <a:buNone/>
            </a:pPr>
            <a:r>
              <a:rPr lang="en-US" sz="3600" dirty="0">
                <a:solidFill>
                  <a:srgbClr val="FF0000"/>
                </a:solidFill>
              </a:rPr>
              <a:t>ACTION</a:t>
            </a:r>
            <a:endParaRPr lang="en-US" sz="3600" dirty="0"/>
          </a:p>
        </p:txBody>
      </p:sp>
    </p:spTree>
    <p:extLst>
      <p:ext uri="{BB962C8B-B14F-4D97-AF65-F5344CB8AC3E}">
        <p14:creationId xmlns:p14="http://schemas.microsoft.com/office/powerpoint/2010/main" val="244760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2B8B98-408E-4885-80A3-6B0AF79BFCE6}"/>
              </a:ext>
            </a:extLst>
          </p:cNvPr>
          <p:cNvSpPr>
            <a:spLocks noGrp="1"/>
          </p:cNvSpPr>
          <p:nvPr>
            <p:ph type="ctrTitle"/>
          </p:nvPr>
        </p:nvSpPr>
        <p:spPr>
          <a:xfrm>
            <a:off x="1524000" y="2818623"/>
            <a:ext cx="9144000" cy="2387600"/>
          </a:xfrm>
        </p:spPr>
        <p:txBody>
          <a:bodyPr/>
          <a:lstStyle/>
          <a:p>
            <a:r>
              <a:rPr lang="en-US" b="1" dirty="0"/>
              <a:t>III.  Vision, Mission and Strategy</a:t>
            </a:r>
            <a:br>
              <a:rPr lang="en-US" b="1" dirty="0"/>
            </a:br>
            <a:r>
              <a:rPr lang="en-US" b="1" dirty="0"/>
              <a:t/>
            </a:r>
            <a:br>
              <a:rPr lang="en-US" b="1" dirty="0"/>
            </a:br>
            <a:r>
              <a:rPr lang="en-US" sz="3600" b="1" i="1" dirty="0">
                <a:solidFill>
                  <a:schemeClr val="accent1">
                    <a:lumMod val="75000"/>
                  </a:schemeClr>
                </a:solidFill>
              </a:rPr>
              <a:t>includes our role and areas of focus</a:t>
            </a:r>
            <a:endParaRPr lang="en-US" b="1" i="1" dirty="0">
              <a:solidFill>
                <a:schemeClr val="accent1">
                  <a:lumMod val="75000"/>
                </a:schemeClr>
              </a:solidFill>
            </a:endParaRPr>
          </a:p>
        </p:txBody>
      </p:sp>
    </p:spTree>
    <p:extLst>
      <p:ext uri="{BB962C8B-B14F-4D97-AF65-F5344CB8AC3E}">
        <p14:creationId xmlns:p14="http://schemas.microsoft.com/office/powerpoint/2010/main" val="2422499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5EF31-CF2F-4BEF-9034-7C1C8A7C6EBD}"/>
              </a:ext>
            </a:extLst>
          </p:cNvPr>
          <p:cNvSpPr>
            <a:spLocks noGrp="1"/>
          </p:cNvSpPr>
          <p:nvPr>
            <p:ph type="title"/>
          </p:nvPr>
        </p:nvSpPr>
        <p:spPr>
          <a:xfrm>
            <a:off x="448321" y="223025"/>
            <a:ext cx="10515600" cy="1325563"/>
          </a:xfrm>
        </p:spPr>
        <p:txBody>
          <a:bodyPr/>
          <a:lstStyle/>
          <a:p>
            <a:endParaRPr lang="en-US" b="1" dirty="0">
              <a:solidFill>
                <a:srgbClr val="FFFFFF"/>
              </a:solidFill>
              <a:latin typeface="Arial Narrow"/>
              <a:cs typeface="Arial Narrow"/>
            </a:endParaRPr>
          </a:p>
        </p:txBody>
      </p:sp>
      <p:sp>
        <p:nvSpPr>
          <p:cNvPr id="3" name="Content Placeholder 2">
            <a:extLst>
              <a:ext uri="{FF2B5EF4-FFF2-40B4-BE49-F238E27FC236}">
                <a16:creationId xmlns:a16="http://schemas.microsoft.com/office/drawing/2014/main" id="{7303B2E5-DFEE-4013-A730-23F9ED40A4CD}"/>
              </a:ext>
            </a:extLst>
          </p:cNvPr>
          <p:cNvSpPr>
            <a:spLocks noGrp="1"/>
          </p:cNvSpPr>
          <p:nvPr>
            <p:ph idx="1"/>
          </p:nvPr>
        </p:nvSpPr>
        <p:spPr>
          <a:xfrm>
            <a:off x="1513417" y="1825625"/>
            <a:ext cx="9165166" cy="4351338"/>
          </a:xfrm>
        </p:spPr>
        <p:txBody>
          <a:bodyPr/>
          <a:lstStyle/>
          <a:p>
            <a:pPr marL="0" indent="0" algn="ctr">
              <a:buNone/>
            </a:pPr>
            <a:r>
              <a:rPr lang="en-US" sz="4400" dirty="0">
                <a:solidFill>
                  <a:srgbClr val="FF0000"/>
                </a:solidFill>
                <a:latin typeface="Arial"/>
                <a:cs typeface="Arial"/>
              </a:rPr>
              <a:t>VISION</a:t>
            </a:r>
          </a:p>
          <a:p>
            <a:pPr marL="0" indent="0" algn="ctr">
              <a:buNone/>
            </a:pPr>
            <a:r>
              <a:rPr lang="en-US" dirty="0">
                <a:solidFill>
                  <a:srgbClr val="203878"/>
                </a:solidFill>
                <a:latin typeface="Arial"/>
                <a:cs typeface="Arial"/>
              </a:rPr>
              <a:t>United Way envisions a vibrant community built on opportunity for everyone.</a:t>
            </a:r>
          </a:p>
          <a:p>
            <a:pPr marL="0" indent="0" algn="ctr">
              <a:buNone/>
            </a:pPr>
            <a:endParaRPr lang="en-US" dirty="0">
              <a:solidFill>
                <a:srgbClr val="0070C0"/>
              </a:solidFill>
              <a:latin typeface="Arial"/>
              <a:cs typeface="Arial"/>
            </a:endParaRPr>
          </a:p>
          <a:p>
            <a:pPr marL="0" indent="0" algn="ctr">
              <a:buNone/>
            </a:pPr>
            <a:r>
              <a:rPr lang="en-US" sz="4400" dirty="0">
                <a:solidFill>
                  <a:srgbClr val="FF0000"/>
                </a:solidFill>
                <a:latin typeface="Arial"/>
                <a:cs typeface="Arial"/>
              </a:rPr>
              <a:t>MISSION</a:t>
            </a:r>
          </a:p>
          <a:p>
            <a:pPr marL="0" indent="0" algn="ctr">
              <a:buNone/>
            </a:pPr>
            <a:r>
              <a:rPr lang="en-US" dirty="0">
                <a:solidFill>
                  <a:schemeClr val="accent1">
                    <a:lumMod val="75000"/>
                  </a:schemeClr>
                </a:solidFill>
                <a:latin typeface="Arial"/>
                <a:cs typeface="Arial"/>
              </a:rPr>
              <a:t>To spark breakthrough community action that elevates every child and family toward a brighter future.</a:t>
            </a:r>
          </a:p>
        </p:txBody>
      </p:sp>
    </p:spTree>
    <p:extLst>
      <p:ext uri="{BB962C8B-B14F-4D97-AF65-F5344CB8AC3E}">
        <p14:creationId xmlns:p14="http://schemas.microsoft.com/office/powerpoint/2010/main" val="304121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16DE1-C3FF-490F-893F-8E0C340571B9}"/>
              </a:ext>
            </a:extLst>
          </p:cNvPr>
          <p:cNvSpPr>
            <a:spLocks noGrp="1"/>
          </p:cNvSpPr>
          <p:nvPr>
            <p:ph type="title"/>
          </p:nvPr>
        </p:nvSpPr>
        <p:spPr>
          <a:xfrm>
            <a:off x="406555" y="234176"/>
            <a:ext cx="10515600" cy="1325563"/>
          </a:xfrm>
        </p:spPr>
        <p:txBody>
          <a:bodyPr/>
          <a:lstStyle/>
          <a:p>
            <a:r>
              <a:rPr lang="en-US" b="1" dirty="0" smtClean="0">
                <a:solidFill>
                  <a:srgbClr val="FFFFFF"/>
                </a:solidFill>
                <a:latin typeface="Arial Narrow"/>
                <a:cs typeface="Arial Narrow"/>
              </a:rPr>
              <a:t>2019</a:t>
            </a:r>
            <a:endParaRPr lang="en-US" b="1" dirty="0">
              <a:solidFill>
                <a:srgbClr val="FFFFFF"/>
              </a:solidFill>
              <a:latin typeface="Arial Narrow"/>
              <a:cs typeface="Arial Narrow"/>
            </a:endParaRPr>
          </a:p>
        </p:txBody>
      </p:sp>
      <p:sp>
        <p:nvSpPr>
          <p:cNvPr id="3" name="Content Placeholder 2">
            <a:extLst>
              <a:ext uri="{FF2B5EF4-FFF2-40B4-BE49-F238E27FC236}">
                <a16:creationId xmlns:a16="http://schemas.microsoft.com/office/drawing/2014/main" id="{D5DC82FE-1886-4BB2-B883-9D0055042883}"/>
              </a:ext>
            </a:extLst>
          </p:cNvPr>
          <p:cNvSpPr>
            <a:spLocks noGrp="1"/>
          </p:cNvSpPr>
          <p:nvPr>
            <p:ph idx="1"/>
          </p:nvPr>
        </p:nvSpPr>
        <p:spPr>
          <a:xfrm>
            <a:off x="648629" y="1334971"/>
            <a:ext cx="10515600" cy="4351338"/>
          </a:xfrm>
        </p:spPr>
        <p:txBody>
          <a:bodyPr/>
          <a:lstStyle/>
          <a:p>
            <a:pPr marL="0" indent="0" algn="ctr">
              <a:buNone/>
            </a:pPr>
            <a:endParaRPr lang="en-US" dirty="0"/>
          </a:p>
          <a:p>
            <a:pPr marL="0" indent="0" algn="ctr">
              <a:buNone/>
            </a:pPr>
            <a:r>
              <a:rPr lang="en-US" sz="4400" dirty="0">
                <a:solidFill>
                  <a:srgbClr val="FF0000"/>
                </a:solidFill>
              </a:rPr>
              <a:t>OUR ROLE</a:t>
            </a:r>
          </a:p>
          <a:p>
            <a:pPr marL="0" indent="0" algn="ctr">
              <a:lnSpc>
                <a:spcPts val="4900"/>
              </a:lnSpc>
              <a:spcBef>
                <a:spcPts val="0"/>
              </a:spcBef>
              <a:buNone/>
            </a:pPr>
            <a:endParaRPr lang="en-US" sz="4400" dirty="0">
              <a:solidFill>
                <a:srgbClr val="FF0000"/>
              </a:solidFill>
              <a:latin typeface="Arial"/>
              <a:cs typeface="Arial"/>
            </a:endParaRPr>
          </a:p>
          <a:p>
            <a:r>
              <a:rPr lang="en-US" sz="3600" dirty="0" smtClean="0">
                <a:solidFill>
                  <a:schemeClr val="accent1">
                    <a:lumMod val="75000"/>
                  </a:schemeClr>
                </a:solidFill>
                <a:latin typeface="Arial"/>
                <a:cs typeface="Arial"/>
              </a:rPr>
              <a:t>Unite </a:t>
            </a:r>
            <a:r>
              <a:rPr lang="en-US" sz="3600" dirty="0">
                <a:solidFill>
                  <a:schemeClr val="accent1">
                    <a:lumMod val="75000"/>
                  </a:schemeClr>
                </a:solidFill>
                <a:latin typeface="Arial"/>
                <a:cs typeface="Arial"/>
              </a:rPr>
              <a:t>the Community for Greater Impact</a:t>
            </a:r>
          </a:p>
          <a:p>
            <a:endParaRPr lang="en-US" sz="1800" dirty="0">
              <a:solidFill>
                <a:schemeClr val="accent1">
                  <a:lumMod val="75000"/>
                </a:schemeClr>
              </a:solidFill>
              <a:latin typeface="Arial"/>
              <a:cs typeface="Arial"/>
            </a:endParaRPr>
          </a:p>
          <a:p>
            <a:r>
              <a:rPr lang="en-US" sz="3600" dirty="0" smtClean="0">
                <a:solidFill>
                  <a:schemeClr val="accent1">
                    <a:lumMod val="75000"/>
                  </a:schemeClr>
                </a:solidFill>
                <a:latin typeface="Arial"/>
                <a:cs typeface="Arial"/>
              </a:rPr>
              <a:t>Create </a:t>
            </a:r>
            <a:r>
              <a:rPr lang="en-US" sz="3600" dirty="0">
                <a:solidFill>
                  <a:schemeClr val="accent1">
                    <a:lumMod val="75000"/>
                  </a:schemeClr>
                </a:solidFill>
                <a:latin typeface="Arial"/>
                <a:cs typeface="Arial"/>
              </a:rPr>
              <a:t>a</a:t>
            </a:r>
            <a:r>
              <a:rPr lang="en-US" sz="3600" dirty="0" smtClean="0">
                <a:solidFill>
                  <a:schemeClr val="accent1">
                    <a:lumMod val="75000"/>
                  </a:schemeClr>
                </a:solidFill>
                <a:latin typeface="Arial"/>
                <a:cs typeface="Arial"/>
              </a:rPr>
              <a:t> </a:t>
            </a:r>
            <a:r>
              <a:rPr lang="en-US" sz="3600" dirty="0">
                <a:solidFill>
                  <a:schemeClr val="accent1">
                    <a:lumMod val="75000"/>
                  </a:schemeClr>
                </a:solidFill>
                <a:latin typeface="Arial"/>
                <a:cs typeface="Arial"/>
              </a:rPr>
              <a:t>Philanthropic Marketplace</a:t>
            </a:r>
            <a:endParaRPr lang="en-US" sz="4400" dirty="0">
              <a:solidFill>
                <a:schemeClr val="accent1">
                  <a:lumMod val="75000"/>
                </a:schemeClr>
              </a:solidFill>
              <a:latin typeface="Arial"/>
              <a:cs typeface="Arial"/>
            </a:endParaRPr>
          </a:p>
        </p:txBody>
      </p:sp>
    </p:spTree>
    <p:extLst>
      <p:ext uri="{BB962C8B-B14F-4D97-AF65-F5344CB8AC3E}">
        <p14:creationId xmlns:p14="http://schemas.microsoft.com/office/powerpoint/2010/main" val="859997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285E1-D6D9-4F55-B674-B20726C5364D}"/>
              </a:ext>
            </a:extLst>
          </p:cNvPr>
          <p:cNvSpPr>
            <a:spLocks noGrp="1"/>
          </p:cNvSpPr>
          <p:nvPr>
            <p:ph type="title"/>
          </p:nvPr>
        </p:nvSpPr>
        <p:spPr>
          <a:xfrm>
            <a:off x="404283" y="289932"/>
            <a:ext cx="10515600" cy="1325563"/>
          </a:xfrm>
        </p:spPr>
        <p:txBody>
          <a:bodyPr/>
          <a:lstStyle/>
          <a:p>
            <a:r>
              <a:rPr lang="en-US" b="1" dirty="0" smtClean="0">
                <a:solidFill>
                  <a:srgbClr val="FFFFFF"/>
                </a:solidFill>
                <a:latin typeface="Arial Narrow"/>
                <a:cs typeface="Arial Narrow"/>
              </a:rPr>
              <a:t>Unite the Community</a:t>
            </a:r>
            <a:endParaRPr lang="en-US" b="1" dirty="0">
              <a:solidFill>
                <a:srgbClr val="FFFFFF"/>
              </a:solidFill>
              <a:latin typeface="Arial Narrow"/>
              <a:cs typeface="Arial Narrow"/>
            </a:endParaRPr>
          </a:p>
        </p:txBody>
      </p:sp>
      <p:sp>
        <p:nvSpPr>
          <p:cNvPr id="3" name="Content Placeholder 2">
            <a:extLst>
              <a:ext uri="{FF2B5EF4-FFF2-40B4-BE49-F238E27FC236}">
                <a16:creationId xmlns:a16="http://schemas.microsoft.com/office/drawing/2014/main" id="{224D4676-2EF7-4EA2-AA8D-56398516B220}"/>
              </a:ext>
            </a:extLst>
          </p:cNvPr>
          <p:cNvSpPr>
            <a:spLocks noGrp="1"/>
          </p:cNvSpPr>
          <p:nvPr>
            <p:ph idx="1"/>
          </p:nvPr>
        </p:nvSpPr>
        <p:spPr/>
        <p:txBody>
          <a:bodyPr/>
          <a:lstStyle/>
          <a:p>
            <a:pPr marL="0" indent="0" algn="ctr">
              <a:buNone/>
            </a:pPr>
            <a:r>
              <a:rPr lang="en-US" sz="4400" dirty="0">
                <a:solidFill>
                  <a:srgbClr val="FF0000"/>
                </a:solidFill>
              </a:rPr>
              <a:t>STRATEGIC FRAMEWORK</a:t>
            </a:r>
          </a:p>
          <a:p>
            <a:pPr marL="0" indent="0">
              <a:buNone/>
            </a:pPr>
            <a:endParaRPr lang="en-US" dirty="0"/>
          </a:p>
          <a:p>
            <a:pPr marL="0" indent="0">
              <a:buNone/>
            </a:pPr>
            <a:r>
              <a:rPr lang="en-US" sz="3200" dirty="0"/>
              <a:t>        </a:t>
            </a:r>
            <a:r>
              <a:rPr lang="en-US" sz="3200" dirty="0">
                <a:solidFill>
                  <a:srgbClr val="FF0000"/>
                </a:solidFill>
              </a:rPr>
              <a:t>Analyze &amp;</a:t>
            </a:r>
            <a:r>
              <a:rPr lang="en-US" sz="3200" dirty="0"/>
              <a:t>	       </a:t>
            </a:r>
            <a:r>
              <a:rPr lang="en-US" sz="3200" dirty="0">
                <a:solidFill>
                  <a:srgbClr val="00539B"/>
                </a:solidFill>
              </a:rPr>
              <a:t>Build Collaborative</a:t>
            </a:r>
            <a:r>
              <a:rPr lang="en-US" sz="3200" dirty="0"/>
              <a:t>      </a:t>
            </a:r>
            <a:r>
              <a:rPr lang="en-US" sz="3200" dirty="0">
                <a:solidFill>
                  <a:srgbClr val="DF8021"/>
                </a:solidFill>
              </a:rPr>
              <a:t>Transform</a:t>
            </a:r>
          </a:p>
          <a:p>
            <a:pPr marL="0" indent="0" algn="ctr">
              <a:buNone/>
            </a:pPr>
            <a:r>
              <a:rPr lang="en-US" sz="3200" dirty="0">
                <a:solidFill>
                  <a:srgbClr val="FF0000"/>
                </a:solidFill>
              </a:rPr>
              <a:t>Query Data</a:t>
            </a:r>
            <a:r>
              <a:rPr lang="en-US" sz="3200" dirty="0"/>
              <a:t>         </a:t>
            </a:r>
            <a:r>
              <a:rPr lang="en-US" sz="3200" dirty="0">
                <a:solidFill>
                  <a:srgbClr val="00539B"/>
                </a:solidFill>
              </a:rPr>
              <a:t>Action Networks</a:t>
            </a:r>
            <a:r>
              <a:rPr lang="en-US" sz="3200" dirty="0"/>
              <a:t>		</a:t>
            </a:r>
            <a:r>
              <a:rPr lang="en-US" sz="3200" dirty="0">
                <a:solidFill>
                  <a:srgbClr val="DF8021"/>
                </a:solidFill>
              </a:rPr>
              <a:t>Shared Systems</a:t>
            </a:r>
          </a:p>
          <a:p>
            <a:pPr marL="0" indent="0">
              <a:buNone/>
            </a:pPr>
            <a:r>
              <a:rPr lang="en-US" dirty="0"/>
              <a:t>	     </a:t>
            </a:r>
          </a:p>
          <a:p>
            <a:pPr marL="0" indent="0" algn="ctr">
              <a:buNone/>
            </a:pPr>
            <a:endParaRPr lang="en-US" dirty="0"/>
          </a:p>
          <a:p>
            <a:pPr marL="0" indent="0" algn="ctr">
              <a:buNone/>
            </a:pPr>
            <a:endParaRPr lang="en-US" dirty="0"/>
          </a:p>
          <a:p>
            <a:pPr marL="0" indent="0">
              <a:buNone/>
            </a:pPr>
            <a:endParaRPr lang="en-US" dirty="0"/>
          </a:p>
          <a:p>
            <a:pPr marL="0" indent="0">
              <a:buNone/>
            </a:pPr>
            <a:endParaRPr lang="en-US" dirty="0"/>
          </a:p>
        </p:txBody>
      </p:sp>
      <p:sp>
        <p:nvSpPr>
          <p:cNvPr id="5" name="Arrow: Right 4">
            <a:extLst>
              <a:ext uri="{FF2B5EF4-FFF2-40B4-BE49-F238E27FC236}">
                <a16:creationId xmlns:a16="http://schemas.microsoft.com/office/drawing/2014/main" id="{1306AA1E-ECDD-4E0A-987E-C49455F04623}"/>
              </a:ext>
            </a:extLst>
          </p:cNvPr>
          <p:cNvSpPr/>
          <p:nvPr/>
        </p:nvSpPr>
        <p:spPr>
          <a:xfrm>
            <a:off x="7434146" y="3428999"/>
            <a:ext cx="568712" cy="273205"/>
          </a:xfrm>
          <a:prstGeom prst="rightArrow">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Curved Down 6">
            <a:extLst>
              <a:ext uri="{FF2B5EF4-FFF2-40B4-BE49-F238E27FC236}">
                <a16:creationId xmlns:a16="http://schemas.microsoft.com/office/drawing/2014/main" id="{5BD4E7C6-541E-4EDE-B6D7-9A25AADED687}"/>
              </a:ext>
            </a:extLst>
          </p:cNvPr>
          <p:cNvSpPr/>
          <p:nvPr/>
        </p:nvSpPr>
        <p:spPr>
          <a:xfrm rot="10800000">
            <a:off x="2720896" y="4393580"/>
            <a:ext cx="6188927" cy="134929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Left-Right Arrow 5"/>
          <p:cNvSpPr/>
          <p:nvPr/>
        </p:nvSpPr>
        <p:spPr>
          <a:xfrm flipV="1">
            <a:off x="3436374" y="3428998"/>
            <a:ext cx="811161" cy="27320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1799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462F-2298-4791-8ECE-F542AE0A7602}"/>
              </a:ext>
            </a:extLst>
          </p:cNvPr>
          <p:cNvSpPr>
            <a:spLocks noGrp="1"/>
          </p:cNvSpPr>
          <p:nvPr>
            <p:ph type="title"/>
          </p:nvPr>
        </p:nvSpPr>
        <p:spPr>
          <a:xfrm>
            <a:off x="419977" y="278781"/>
            <a:ext cx="10515600" cy="1325563"/>
          </a:xfrm>
        </p:spPr>
        <p:txBody>
          <a:bodyPr/>
          <a:lstStyle/>
          <a:p>
            <a:r>
              <a:rPr lang="en-US" b="1" dirty="0">
                <a:solidFill>
                  <a:srgbClr val="FFFFFF"/>
                </a:solidFill>
                <a:latin typeface="Arial Narrow"/>
                <a:cs typeface="Arial Narrow"/>
              </a:rPr>
              <a:t>Details on “How” We Do This</a:t>
            </a:r>
          </a:p>
        </p:txBody>
      </p:sp>
      <p:sp>
        <p:nvSpPr>
          <p:cNvPr id="3" name="Content Placeholder 2">
            <a:extLst>
              <a:ext uri="{FF2B5EF4-FFF2-40B4-BE49-F238E27FC236}">
                <a16:creationId xmlns:a16="http://schemas.microsoft.com/office/drawing/2014/main" id="{8CDEF182-29F8-4F0B-A10B-E37DA28BFD56}"/>
              </a:ext>
            </a:extLst>
          </p:cNvPr>
          <p:cNvSpPr>
            <a:spLocks noGrp="1"/>
          </p:cNvSpPr>
          <p:nvPr>
            <p:ph idx="1"/>
          </p:nvPr>
        </p:nvSpPr>
        <p:spPr/>
        <p:txBody>
          <a:bodyPr/>
          <a:lstStyle/>
          <a:p>
            <a:pPr>
              <a:spcBef>
                <a:spcPts val="1800"/>
              </a:spcBef>
            </a:pPr>
            <a:r>
              <a:rPr lang="en-US" dirty="0"/>
              <a:t>Backbone</a:t>
            </a:r>
          </a:p>
          <a:p>
            <a:pPr>
              <a:spcBef>
                <a:spcPts val="1800"/>
              </a:spcBef>
            </a:pPr>
            <a:r>
              <a:rPr lang="en-US" dirty="0"/>
              <a:t>Data analysis</a:t>
            </a:r>
          </a:p>
          <a:p>
            <a:pPr>
              <a:spcBef>
                <a:spcPts val="1800"/>
              </a:spcBef>
            </a:pPr>
            <a:r>
              <a:rPr lang="en-US" dirty="0"/>
              <a:t>Convene cross-sectional representatives</a:t>
            </a:r>
          </a:p>
          <a:p>
            <a:pPr>
              <a:spcBef>
                <a:spcPts val="1800"/>
              </a:spcBef>
            </a:pPr>
            <a:r>
              <a:rPr lang="en-US" dirty="0"/>
              <a:t>Continuous learning/action</a:t>
            </a:r>
          </a:p>
          <a:p>
            <a:pPr>
              <a:spcBef>
                <a:spcPts val="1800"/>
              </a:spcBef>
            </a:pPr>
            <a:r>
              <a:rPr lang="en-US" dirty="0"/>
              <a:t>Take tools/learning to scale</a:t>
            </a:r>
          </a:p>
        </p:txBody>
      </p:sp>
    </p:spTree>
    <p:extLst>
      <p:ext uri="{BB962C8B-B14F-4D97-AF65-F5344CB8AC3E}">
        <p14:creationId xmlns:p14="http://schemas.microsoft.com/office/powerpoint/2010/main" val="1630384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936</Words>
  <Application>Microsoft Office PowerPoint</Application>
  <PresentationFormat>Widescreen</PresentationFormat>
  <Paragraphs>175</Paragraphs>
  <Slides>25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Narrow</vt:lpstr>
      <vt:lpstr>Calibri</vt:lpstr>
      <vt:lpstr>Calibri Light</vt:lpstr>
      <vt:lpstr>Office Theme</vt:lpstr>
      <vt:lpstr>United Way of San Diego County North County Philanthropy Council</vt:lpstr>
      <vt:lpstr>Getting Started</vt:lpstr>
      <vt:lpstr>Presentation Goals</vt:lpstr>
      <vt:lpstr>Alignment</vt:lpstr>
      <vt:lpstr>III.  Vision, Mission and Strategy  includes our role and areas of focus</vt:lpstr>
      <vt:lpstr>PowerPoint Presentation</vt:lpstr>
      <vt:lpstr>2019</vt:lpstr>
      <vt:lpstr>Unite the Community</vt:lpstr>
      <vt:lpstr>Details on “How” We Do This</vt:lpstr>
      <vt:lpstr>Philanthropic Marketplace</vt:lpstr>
      <vt:lpstr>PowerPoint Presentation</vt:lpstr>
      <vt:lpstr> San Diego County  Economic &amp; Educational Impacts</vt:lpstr>
      <vt:lpstr>Early Childhood Success</vt:lpstr>
      <vt:lpstr>Youth Success</vt:lpstr>
      <vt:lpstr>Family Stability</vt:lpstr>
      <vt:lpstr>The Pathway</vt:lpstr>
      <vt:lpstr>United Way Challenge</vt:lpstr>
      <vt:lpstr>V.  Messaging:  Getting the Word Out</vt:lpstr>
      <vt:lpstr>Update: Community Listening</vt:lpstr>
      <vt:lpstr>Update: Community Listening</vt:lpstr>
      <vt:lpstr>Update: Community Listening</vt:lpstr>
      <vt:lpstr>Update: Community Listening</vt:lpstr>
      <vt:lpstr>PowerPoint Presentation</vt:lpstr>
      <vt:lpstr>Potential Messaging</vt:lpstr>
      <vt:lpstr>Because….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Way of San Diego County Board Retreat</dc:title>
  <dc:creator>Keren Stashower</dc:creator>
  <cp:lastModifiedBy>Nancy Sasaki</cp:lastModifiedBy>
  <cp:revision>26</cp:revision>
  <dcterms:created xsi:type="dcterms:W3CDTF">2019-01-23T03:24:24Z</dcterms:created>
  <dcterms:modified xsi:type="dcterms:W3CDTF">2019-02-01T00:19:51Z</dcterms:modified>
</cp:coreProperties>
</file>