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73" r:id="rId2"/>
    <p:sldMasterId id="2147483687" r:id="rId3"/>
  </p:sldMasterIdLst>
  <p:notesMasterIdLst>
    <p:notesMasterId r:id="rId31"/>
  </p:notesMasterIdLst>
  <p:handoutMasterIdLst>
    <p:handoutMasterId r:id="rId32"/>
  </p:handoutMasterIdLst>
  <p:sldIdLst>
    <p:sldId id="385" r:id="rId4"/>
    <p:sldId id="386" r:id="rId5"/>
    <p:sldId id="387" r:id="rId6"/>
    <p:sldId id="388" r:id="rId7"/>
    <p:sldId id="389" r:id="rId8"/>
    <p:sldId id="390" r:id="rId9"/>
    <p:sldId id="391" r:id="rId10"/>
    <p:sldId id="327" r:id="rId11"/>
    <p:sldId id="367" r:id="rId12"/>
    <p:sldId id="366" r:id="rId13"/>
    <p:sldId id="368" r:id="rId14"/>
    <p:sldId id="373" r:id="rId15"/>
    <p:sldId id="369" r:id="rId16"/>
    <p:sldId id="370" r:id="rId17"/>
    <p:sldId id="372" r:id="rId18"/>
    <p:sldId id="375" r:id="rId19"/>
    <p:sldId id="379" r:id="rId20"/>
    <p:sldId id="374" r:id="rId21"/>
    <p:sldId id="377" r:id="rId22"/>
    <p:sldId id="378" r:id="rId23"/>
    <p:sldId id="371" r:id="rId24"/>
    <p:sldId id="380" r:id="rId25"/>
    <p:sldId id="351" r:id="rId26"/>
    <p:sldId id="381" r:id="rId27"/>
    <p:sldId id="382" r:id="rId28"/>
    <p:sldId id="383" r:id="rId29"/>
    <p:sldId id="384" r:id="rId30"/>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08" autoAdjust="0"/>
    <p:restoredTop sz="94728" autoAdjust="0"/>
  </p:normalViewPr>
  <p:slideViewPr>
    <p:cSldViewPr>
      <p:cViewPr varScale="1">
        <p:scale>
          <a:sx n="84" d="100"/>
          <a:sy n="84" d="100"/>
        </p:scale>
        <p:origin x="1416" y="7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5DE3BC50-BF7A-4E38-B5F7-EC49C1FAF188}" type="datetimeFigureOut">
              <a:rPr lang="en-US" smtClean="0"/>
              <a:t>4/27/2018</a:t>
            </a:fld>
            <a:endParaRPr lang="en-US"/>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4DFC5994-6F44-4042-9C68-C60ACB00799D}" type="slidenum">
              <a:rPr lang="en-US" smtClean="0"/>
              <a:t>‹#›</a:t>
            </a:fld>
            <a:endParaRPr lang="en-US"/>
          </a:p>
        </p:txBody>
      </p:sp>
    </p:spTree>
    <p:extLst>
      <p:ext uri="{BB962C8B-B14F-4D97-AF65-F5344CB8AC3E}">
        <p14:creationId xmlns:p14="http://schemas.microsoft.com/office/powerpoint/2010/main" val="222805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DCCC9458-4656-47C0-B53A-27D2D1DFADAE}" type="datetimeFigureOut">
              <a:rPr lang="en-US" smtClean="0"/>
              <a:t>4/27/2018</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A3892EEE-69B1-435B-8E2B-1A003632C515}" type="slidenum">
              <a:rPr lang="en-US" smtClean="0"/>
              <a:t>‹#›</a:t>
            </a:fld>
            <a:endParaRPr lang="en-US"/>
          </a:p>
        </p:txBody>
      </p:sp>
    </p:spTree>
    <p:extLst>
      <p:ext uri="{BB962C8B-B14F-4D97-AF65-F5344CB8AC3E}">
        <p14:creationId xmlns:p14="http://schemas.microsoft.com/office/powerpoint/2010/main" val="3587562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105" name="Shape 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43326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3" name="Shape 4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buNone/>
            </a:pPr>
            <a:r>
              <a:rPr lang="en-US" sz="1200" b="0" i="0" u="none" strike="noStrike" kern="1200" cap="none" dirty="0">
                <a:solidFill>
                  <a:schemeClr val="dk1"/>
                </a:solidFill>
                <a:effectLst/>
                <a:latin typeface="Calibri"/>
                <a:ea typeface="Calibri"/>
                <a:cs typeface="Calibri"/>
                <a:sym typeface="Calibri"/>
              </a:rPr>
              <a:t>The $53.7M for 2017 includes Corporate Giving, Genentech Foundation, and matching gifts. These are corporate dollars contributed for philanthropic purposes and do not include GATCF or co-pay assistance. </a:t>
            </a:r>
          </a:p>
          <a:p>
            <a:pPr>
              <a:buNone/>
            </a:pPr>
            <a:endParaRPr lang="en-US" sz="1200" b="0" i="0" u="none" strike="noStrike" kern="1200" cap="none" dirty="0">
              <a:solidFill>
                <a:schemeClr val="dk1"/>
              </a:solidFill>
              <a:effectLst/>
              <a:latin typeface="Calibri"/>
              <a:ea typeface="Calibri"/>
              <a:cs typeface="Calibri"/>
              <a:sym typeface="Calibri"/>
            </a:endParaRPr>
          </a:p>
          <a:p>
            <a:pPr>
              <a:buNone/>
            </a:pPr>
            <a:r>
              <a:rPr lang="en-US" sz="1200" b="1" i="0" u="none" strike="noStrike" kern="1200" cap="none" dirty="0">
                <a:solidFill>
                  <a:schemeClr val="dk1"/>
                </a:solidFill>
                <a:effectLst/>
                <a:latin typeface="Calibri"/>
                <a:ea typeface="Calibri"/>
                <a:cs typeface="Calibri"/>
                <a:sym typeface="Calibri"/>
              </a:rPr>
              <a:t>Breakdown</a:t>
            </a:r>
          </a:p>
          <a:p>
            <a:pPr>
              <a:buNone/>
            </a:pPr>
            <a:endParaRPr lang="en-US" sz="1200" b="0" i="0" u="none" strike="noStrike" kern="1200" cap="none" dirty="0">
              <a:solidFill>
                <a:schemeClr val="dk1"/>
              </a:solidFill>
              <a:effectLst/>
              <a:latin typeface="Calibri"/>
              <a:ea typeface="Calibri"/>
              <a:cs typeface="Calibri"/>
              <a:sym typeface="Calibri"/>
            </a:endParaRPr>
          </a:p>
          <a:p>
            <a:pPr>
              <a:buNone/>
            </a:pPr>
            <a:r>
              <a:rPr lang="en-US" sz="1200" b="1" i="0" u="none" strike="noStrike" kern="1200" cap="none" dirty="0">
                <a:solidFill>
                  <a:schemeClr val="dk1"/>
                </a:solidFill>
                <a:effectLst/>
                <a:latin typeface="Calibri"/>
                <a:ea typeface="Calibri"/>
                <a:cs typeface="Calibri"/>
                <a:sym typeface="Calibri"/>
              </a:rPr>
              <a:t>Corporate Giving $40.5M includes money toward:</a:t>
            </a:r>
            <a:endParaRPr lang="en-US" sz="1200" b="0" i="0" u="none" strike="noStrike" kern="1200" cap="none" dirty="0">
              <a:solidFill>
                <a:schemeClr val="dk1"/>
              </a:solidFill>
              <a:effectLst/>
              <a:latin typeface="Calibri"/>
              <a:ea typeface="Calibri"/>
              <a:cs typeface="Calibri"/>
              <a:sym typeface="Calibri"/>
            </a:endParaRPr>
          </a:p>
          <a:p>
            <a:pPr>
              <a:buNone/>
            </a:pPr>
            <a:r>
              <a:rPr lang="en-US" sz="1200" b="0" i="1" u="none" strike="noStrike" kern="1200" cap="none" dirty="0">
                <a:solidFill>
                  <a:schemeClr val="dk1"/>
                </a:solidFill>
                <a:effectLst/>
                <a:latin typeface="Calibri"/>
                <a:ea typeface="Calibri"/>
                <a:cs typeface="Calibri"/>
                <a:sym typeface="Calibri"/>
              </a:rPr>
              <a:t>Advancing Scientific Knowledge </a:t>
            </a:r>
            <a:r>
              <a:rPr lang="en-US" sz="1200" b="0" i="0" u="none" strike="noStrike" kern="1200" cap="none" dirty="0">
                <a:solidFill>
                  <a:schemeClr val="dk1"/>
                </a:solidFill>
                <a:effectLst/>
                <a:latin typeface="Calibri"/>
                <a:ea typeface="Calibri"/>
                <a:cs typeface="Calibri"/>
                <a:sym typeface="Calibri"/>
              </a:rPr>
              <a:t>(including Futurelab)</a:t>
            </a:r>
          </a:p>
          <a:p>
            <a:pPr>
              <a:buNone/>
            </a:pPr>
            <a:r>
              <a:rPr lang="en-US" sz="1200" b="0" i="1" u="none" strike="noStrike" kern="1200" cap="none" dirty="0">
                <a:solidFill>
                  <a:schemeClr val="dk1"/>
                </a:solidFill>
                <a:effectLst/>
                <a:latin typeface="Calibri"/>
                <a:ea typeface="Calibri"/>
                <a:cs typeface="Calibri"/>
                <a:sym typeface="Calibri"/>
              </a:rPr>
              <a:t>Enhancing Health Outcomes </a:t>
            </a:r>
            <a:r>
              <a:rPr lang="en-US" sz="1200" b="0" i="0" u="none" strike="noStrike" kern="1200" cap="none" dirty="0">
                <a:solidFill>
                  <a:schemeClr val="dk1"/>
                </a:solidFill>
                <a:effectLst/>
                <a:latin typeface="Calibri"/>
                <a:ea typeface="Calibri"/>
                <a:cs typeface="Calibri"/>
                <a:sym typeface="Calibri"/>
              </a:rPr>
              <a:t>(including Resilience Effect)</a:t>
            </a:r>
          </a:p>
          <a:p>
            <a:pPr>
              <a:buNone/>
            </a:pPr>
            <a:r>
              <a:rPr lang="en-US" sz="1200" b="0" i="1" u="none" strike="noStrike" kern="1200" cap="none" dirty="0">
                <a:solidFill>
                  <a:schemeClr val="dk1"/>
                </a:solidFill>
                <a:effectLst/>
                <a:latin typeface="Calibri"/>
                <a:ea typeface="Calibri"/>
                <a:cs typeface="Calibri"/>
                <a:sym typeface="Calibri"/>
              </a:rPr>
              <a:t>Strengthening Local Communities </a:t>
            </a:r>
            <a:r>
              <a:rPr lang="en-US" sz="1200" b="0" i="0" u="none" strike="noStrike" kern="1200" cap="none" dirty="0">
                <a:solidFill>
                  <a:schemeClr val="dk1"/>
                </a:solidFill>
                <a:effectLst/>
                <a:latin typeface="Calibri"/>
                <a:ea typeface="Calibri"/>
                <a:cs typeface="Calibri"/>
                <a:sym typeface="Calibri"/>
              </a:rPr>
              <a:t>(including employee match</a:t>
            </a:r>
            <a:r>
              <a:rPr lang="en-US" sz="1200" b="0" i="0" u="none" strike="noStrike" kern="1200" cap="none" baseline="0" dirty="0">
                <a:solidFill>
                  <a:schemeClr val="dk1"/>
                </a:solidFill>
                <a:effectLst/>
                <a:latin typeface="Calibri"/>
                <a:ea typeface="Calibri"/>
                <a:cs typeface="Calibri"/>
                <a:sym typeface="Calibri"/>
              </a:rPr>
              <a:t> of</a:t>
            </a:r>
            <a:r>
              <a:rPr lang="en-US" sz="1200" b="0" i="0" u="none" strike="noStrike" kern="1200" cap="none" dirty="0">
                <a:solidFill>
                  <a:schemeClr val="dk1"/>
                </a:solidFill>
                <a:effectLst/>
                <a:latin typeface="Calibri"/>
                <a:ea typeface="Calibri"/>
                <a:cs typeface="Calibri"/>
                <a:sym typeface="Calibri"/>
              </a:rPr>
              <a:t> $4.5M</a:t>
            </a:r>
            <a:r>
              <a:rPr lang="en-US" sz="1200" b="0" i="0" u="none" strike="noStrike" kern="1200" cap="none" baseline="0" dirty="0">
                <a:solidFill>
                  <a:schemeClr val="dk1"/>
                </a:solidFill>
                <a:effectLst/>
                <a:latin typeface="Calibri"/>
                <a:ea typeface="Calibri"/>
                <a:cs typeface="Calibri"/>
                <a:sym typeface="Calibri"/>
              </a:rPr>
              <a:t>, and a</a:t>
            </a:r>
            <a:r>
              <a:rPr lang="en-US" sz="1200" b="0" i="0" u="none" strike="noStrike" kern="1200" cap="none" dirty="0">
                <a:solidFill>
                  <a:schemeClr val="dk1"/>
                </a:solidFill>
                <a:effectLst/>
                <a:latin typeface="Calibri"/>
                <a:ea typeface="Calibri"/>
                <a:cs typeface="Calibri"/>
                <a:sym typeface="Calibri"/>
              </a:rPr>
              <a:t> one-time disaster response donation to Puerto Rico hurricane relief and North Bay fire relief efforts of $1.3M)</a:t>
            </a:r>
            <a:br>
              <a:rPr lang="en-US" sz="1200" b="0" i="0" u="none" strike="noStrike" kern="1200" cap="none" dirty="0">
                <a:solidFill>
                  <a:schemeClr val="dk1"/>
                </a:solidFill>
                <a:effectLst/>
                <a:latin typeface="Calibri"/>
                <a:ea typeface="Calibri"/>
                <a:cs typeface="Calibri"/>
                <a:sym typeface="Calibri"/>
              </a:rPr>
            </a:br>
            <a:endParaRPr lang="en-US" sz="1200" b="0" i="0" u="none" strike="noStrike" kern="1200" cap="none" dirty="0">
              <a:solidFill>
                <a:schemeClr val="dk1"/>
              </a:solidFill>
              <a:effectLst/>
              <a:latin typeface="Calibri"/>
              <a:ea typeface="Calibri"/>
              <a:cs typeface="Calibri"/>
              <a:sym typeface="Calibri"/>
            </a:endParaRPr>
          </a:p>
          <a:p>
            <a:pPr>
              <a:buNone/>
            </a:pPr>
            <a:r>
              <a:rPr lang="en-US" sz="1200" b="1" i="0" u="none" strike="noStrike" kern="1200" cap="none" dirty="0">
                <a:solidFill>
                  <a:schemeClr val="dk1"/>
                </a:solidFill>
                <a:effectLst/>
                <a:latin typeface="Calibri"/>
                <a:ea typeface="Calibri"/>
                <a:cs typeface="Calibri"/>
                <a:sym typeface="Calibri"/>
              </a:rPr>
              <a:t>Genentech Foundation $13.2M includes money toward:</a:t>
            </a:r>
          </a:p>
          <a:p>
            <a:pPr marL="0" indent="0">
              <a:buNone/>
            </a:pPr>
            <a:r>
              <a:rPr lang="en-US" sz="1200" b="0" i="1" u="none" strike="noStrike" kern="1200" cap="none" dirty="0">
                <a:solidFill>
                  <a:schemeClr val="dk1"/>
                </a:solidFill>
                <a:effectLst/>
                <a:latin typeface="Calibri"/>
                <a:ea typeface="Calibri"/>
                <a:cs typeface="Calibri"/>
                <a:sym typeface="Calibri"/>
              </a:rPr>
              <a:t>Advancing Scientific Knowledge</a:t>
            </a:r>
            <a:r>
              <a:rPr lang="en-US" sz="1200" b="0" i="1"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(career pathways for underserved transitional-aged youth and adults in growing sectors like biotechnology,</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scholarships, and workforce development programs)</a:t>
            </a:r>
          </a:p>
          <a:p>
            <a:pPr marL="0" indent="0">
              <a:buNone/>
            </a:pPr>
            <a:r>
              <a:rPr lang="en-US" sz="1200" b="0" i="0" u="none" strike="noStrike" kern="1200" cap="none" dirty="0">
                <a:solidFill>
                  <a:schemeClr val="dk1"/>
                </a:solidFill>
                <a:effectLst/>
                <a:latin typeface="Calibri"/>
                <a:ea typeface="Calibri"/>
                <a:cs typeface="Calibri"/>
                <a:sym typeface="Calibri"/>
              </a:rPr>
              <a:t>Science Garage </a:t>
            </a:r>
            <a:r>
              <a:rPr lang="en-US" sz="1200" b="0" i="1" u="none" strike="noStrike" kern="1200" cap="none" dirty="0">
                <a:solidFill>
                  <a:schemeClr val="dk1"/>
                </a:solidFill>
                <a:effectLst/>
                <a:latin typeface="Calibri"/>
                <a:ea typeface="Calibri"/>
                <a:cs typeface="Calibri"/>
                <a:sym typeface="Calibri"/>
              </a:rPr>
              <a:t>(Of note: In 2017, Genentech made a one-time contribution towards the construction of the Science Garage)</a:t>
            </a:r>
            <a:endParaRPr lang="en-US" sz="1200" b="0" i="0" u="none" strike="noStrike" kern="1200" cap="none" dirty="0">
              <a:solidFill>
                <a:schemeClr val="dk1"/>
              </a:solidFill>
              <a:effectLst/>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Pct val="25000"/>
              <a:buFontTx/>
              <a:buNone/>
              <a:tabLst/>
              <a:defRPr/>
            </a:pPr>
            <a:endParaRPr sz="1000" b="0" i="0" u="none" strike="noStrike" cap="none" dirty="0">
              <a:solidFill>
                <a:schemeClr val="dk1"/>
              </a:solidFill>
              <a:latin typeface="Calibri"/>
              <a:ea typeface="Calibri"/>
              <a:cs typeface="Calibri"/>
              <a:sym typeface="Calibri"/>
            </a:endParaRPr>
          </a:p>
        </p:txBody>
      </p:sp>
      <p:sp>
        <p:nvSpPr>
          <p:cNvPr id="414" name="Shape 41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3</a:t>
            </a:fld>
            <a:endParaRPr lang="en-US" sz="1200" dirty="0">
              <a:latin typeface="Calibri"/>
              <a:ea typeface="Calibri"/>
              <a:cs typeface="Calibri"/>
              <a:sym typeface="Calibri"/>
            </a:endParaRPr>
          </a:p>
        </p:txBody>
      </p:sp>
    </p:spTree>
    <p:extLst>
      <p:ext uri="{BB962C8B-B14F-4D97-AF65-F5344CB8AC3E}">
        <p14:creationId xmlns:p14="http://schemas.microsoft.com/office/powerpoint/2010/main" val="3686056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5" name="Shape 4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Calibri"/>
                <a:ea typeface="Calibri"/>
                <a:cs typeface="Calibri"/>
                <a:sym typeface="Calibri"/>
              </a:rPr>
              <a:t>Making a difference in the communities where we operate</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Futurelab is Genentech’s program to provide hands-on science education to every K-12 student in the South San Francisco Unified School District (SSFUSD), with the ultimate vision of nurturing the next generation of scientists. </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Through Futurelab and other giving back programs, Genentech provides employees with year-round, transformative volunteer opportunities that benefit our communities.</a:t>
            </a:r>
          </a:p>
        </p:txBody>
      </p:sp>
      <p:sp>
        <p:nvSpPr>
          <p:cNvPr id="436" name="Shape 4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4</a:t>
            </a:fld>
            <a:endParaRPr lang="en-US" sz="1200" dirty="0">
              <a:latin typeface="Calibri"/>
              <a:ea typeface="Calibri"/>
              <a:cs typeface="Calibri"/>
              <a:sym typeface="Calibri"/>
            </a:endParaRPr>
          </a:p>
        </p:txBody>
      </p:sp>
    </p:spTree>
    <p:extLst>
      <p:ext uri="{BB962C8B-B14F-4D97-AF65-F5344CB8AC3E}">
        <p14:creationId xmlns:p14="http://schemas.microsoft.com/office/powerpoint/2010/main" val="2498943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447" name="Shape 4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9396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3" name="Shape 4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dirty="0" smtClean="0">
                <a:solidFill>
                  <a:schemeClr val="dk1"/>
                </a:solidFill>
                <a:latin typeface="Georgia"/>
                <a:ea typeface="Georgia"/>
                <a:cs typeface="Georgia"/>
                <a:sym typeface="Georgia"/>
              </a:rPr>
              <a:t>to reduce our absolute CO2 emissions by 30 percent from onsite energy use and by 10 percent from transportation sources, to reduce our absolute water use by 20 percent, and to reduce waste to landfill per employee by 80 percent, based on 2010 levels.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474" name="Shape 47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6</a:t>
            </a:fld>
            <a:endParaRPr lang="en-US" sz="1200" dirty="0">
              <a:latin typeface="Calibri"/>
              <a:ea typeface="Calibri"/>
              <a:cs typeface="Calibri"/>
              <a:sym typeface="Calibri"/>
            </a:endParaRPr>
          </a:p>
        </p:txBody>
      </p:sp>
    </p:spTree>
    <p:extLst>
      <p:ext uri="{BB962C8B-B14F-4D97-AF65-F5344CB8AC3E}">
        <p14:creationId xmlns:p14="http://schemas.microsoft.com/office/powerpoint/2010/main" val="744625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98" name="Shape 49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mj-lt"/>
                <a:ea typeface="Calibri"/>
                <a:cs typeface="Calibri"/>
                <a:sym typeface="Calibri"/>
              </a:rPr>
              <a:t>Mentor Award: </a:t>
            </a:r>
            <a:r>
              <a:rPr lang="en-US" sz="1200" b="0" dirty="0">
                <a:solidFill>
                  <a:schemeClr val="dk1"/>
                </a:solidFill>
                <a:latin typeface="+mj-lt"/>
                <a:ea typeface="Arial"/>
                <a:cs typeface="Arial"/>
                <a:sym typeface="Arial"/>
              </a:rPr>
              <a:t>National Corporate Mentoring Challenge Honor Roll</a:t>
            </a:r>
          </a:p>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0" dirty="0">
                <a:solidFill>
                  <a:schemeClr val="dk1"/>
                </a:solidFill>
                <a:latin typeface="+mj-lt"/>
                <a:ea typeface="Arial"/>
                <a:cs typeface="Arial"/>
                <a:sym typeface="Arial"/>
              </a:rPr>
              <a:t>San</a:t>
            </a:r>
            <a:r>
              <a:rPr lang="en-US" sz="1200" b="0" baseline="0" dirty="0">
                <a:solidFill>
                  <a:schemeClr val="dk1"/>
                </a:solidFill>
                <a:latin typeface="+mj-lt"/>
                <a:ea typeface="Arial"/>
                <a:cs typeface="Arial"/>
                <a:sym typeface="Arial"/>
              </a:rPr>
              <a:t> Francisco</a:t>
            </a:r>
            <a:r>
              <a:rPr lang="en-US" sz="1200" b="0" dirty="0">
                <a:solidFill>
                  <a:schemeClr val="dk1"/>
                </a:solidFill>
                <a:latin typeface="+mj-lt"/>
                <a:ea typeface="Arial"/>
                <a:cs typeface="Arial"/>
                <a:sym typeface="Arial"/>
              </a:rPr>
              <a:t> Business Times Award: Corporate Philanthropy</a:t>
            </a:r>
          </a:p>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0" dirty="0">
                <a:solidFill>
                  <a:schemeClr val="dk1"/>
                </a:solidFill>
                <a:latin typeface="+mj-lt"/>
                <a:ea typeface="Arial"/>
                <a:cs typeface="Arial"/>
                <a:sym typeface="Arial"/>
              </a:rPr>
              <a:t>Greatist Award: Healthiest Companies to Work For in America</a:t>
            </a:r>
          </a:p>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0" dirty="0">
                <a:solidFill>
                  <a:schemeClr val="dk1"/>
                </a:solidFill>
                <a:latin typeface="+mj-lt"/>
                <a:ea typeface="Arial"/>
                <a:cs typeface="Arial"/>
                <a:sym typeface="Arial"/>
              </a:rPr>
              <a:t>Silicon Valley Business Journal Award: Corporate Philanthropy</a:t>
            </a:r>
          </a:p>
          <a:p>
            <a:pPr>
              <a:buNone/>
            </a:pPr>
            <a:r>
              <a:rPr lang="en-US" sz="1200" b="0" i="0" u="none" strike="noStrike" kern="1200" cap="none" dirty="0">
                <a:solidFill>
                  <a:schemeClr val="dk1"/>
                </a:solidFill>
                <a:effectLst/>
                <a:latin typeface="Calibri"/>
                <a:ea typeface="Calibri"/>
                <a:cs typeface="Calibri"/>
                <a:sym typeface="Calibri"/>
              </a:rPr>
              <a:t>Best Workplaces for Commuters (2018 list)</a:t>
            </a:r>
          </a:p>
          <a:p>
            <a:pPr>
              <a:buNone/>
            </a:pPr>
            <a:r>
              <a:rPr lang="en-US" sz="1200" b="0" i="0" u="none" strike="noStrike" kern="1200" cap="none" dirty="0">
                <a:solidFill>
                  <a:schemeClr val="dk1"/>
                </a:solidFill>
                <a:effectLst/>
                <a:latin typeface="Calibri"/>
                <a:ea typeface="Calibri"/>
                <a:cs typeface="Calibri"/>
                <a:sym typeface="Calibri"/>
              </a:rPr>
              <a:t>FAST COMPANY most innovative companies 2018 (Social Good category for Futurelab)</a:t>
            </a:r>
          </a:p>
          <a:p>
            <a:pPr marL="0" marR="0" lvl="0" indent="0" algn="l" defTabSz="457200" rtl="0" eaLnBrk="1" fontAlgn="auto" latinLnBrk="0" hangingPunct="1">
              <a:lnSpc>
                <a:spcPct val="100000"/>
              </a:lnSpc>
              <a:spcBef>
                <a:spcPts val="0"/>
              </a:spcBef>
              <a:spcAft>
                <a:spcPts val="0"/>
              </a:spcAft>
              <a:buClrTx/>
              <a:buSzPct val="25000"/>
              <a:buFontTx/>
              <a:buNone/>
              <a:tabLst/>
              <a:defRPr/>
            </a:pPr>
            <a:endParaRPr lang="en-US" sz="1200" b="1" dirty="0">
              <a:solidFill>
                <a:schemeClr val="dk1"/>
              </a:solidFill>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Pct val="25000"/>
              <a:buFontTx/>
              <a:buNone/>
              <a:tabLst/>
              <a:defRPr/>
            </a:pPr>
            <a:endParaRPr lang="en-US" sz="1200" b="1" dirty="0">
              <a:solidFill>
                <a:schemeClr val="dk1"/>
              </a:solidFill>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Pct val="25000"/>
              <a:buFontTx/>
              <a:buNone/>
              <a:tabLst/>
              <a:defRPr/>
            </a:pPr>
            <a:endParaRPr lang="en-US" sz="1200" b="1" dirty="0">
              <a:solidFill>
                <a:schemeClr val="dk1"/>
              </a:solidFill>
              <a:latin typeface="Arial"/>
              <a:ea typeface="Arial"/>
              <a:cs typeface="Arial"/>
              <a:sym typeface="Arial"/>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499" name="Shape 49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7</a:t>
            </a:fld>
            <a:endParaRPr lang="en-US" sz="1200" dirty="0">
              <a:latin typeface="Calibri"/>
              <a:ea typeface="Calibri"/>
              <a:cs typeface="Calibri"/>
              <a:sym typeface="Calibri"/>
            </a:endParaRPr>
          </a:p>
        </p:txBody>
      </p:sp>
    </p:spTree>
    <p:extLst>
      <p:ext uri="{BB962C8B-B14F-4D97-AF65-F5344CB8AC3E}">
        <p14:creationId xmlns:p14="http://schemas.microsoft.com/office/powerpoint/2010/main" val="67455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37C6A0-34EC-D64C-B148-E19DD31D572C}" type="slidenum">
              <a:rPr lang="en-US" smtClean="0"/>
              <a:t>8</a:t>
            </a:fld>
            <a:endParaRPr lang="en-US"/>
          </a:p>
        </p:txBody>
      </p:sp>
    </p:spTree>
    <p:extLst>
      <p:ext uri="{BB962C8B-B14F-4D97-AF65-F5344CB8AC3E}">
        <p14:creationId xmlns:p14="http://schemas.microsoft.com/office/powerpoint/2010/main" val="4139830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51111"/>
            <a:ext cx="7772400" cy="1470025"/>
          </a:xfrm>
        </p:spPr>
        <p:txBody>
          <a:bodyPr/>
          <a:lstStyle>
            <a:lvl1pPr>
              <a:defRPr>
                <a:solidFill>
                  <a:srgbClr val="1E2A5B"/>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039059"/>
            <a:ext cx="6400800" cy="1257300"/>
          </a:xfrm>
        </p:spPr>
        <p:txBody>
          <a:bodyPr/>
          <a:lstStyle>
            <a:lvl1pPr marL="0" indent="0" algn="ctr">
              <a:buNone/>
              <a:defRPr>
                <a:solidFill>
                  <a:srgbClr val="2F3F8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D6524AF-2B2D-48B5-AFB7-FABF475E078B}" type="datetimeFigureOut">
              <a:rPr lang="en-US" smtClean="0"/>
              <a:t>4/27/2018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23CC1-5E81-456A-B3FB-926610524552}" type="slidenum">
              <a:rPr lang="en-US" smtClean="0"/>
              <a:t>‹#›</a:t>
            </a:fld>
            <a:endParaRPr lang="en-US"/>
          </a:p>
        </p:txBody>
      </p:sp>
    </p:spTree>
    <p:extLst>
      <p:ext uri="{BB962C8B-B14F-4D97-AF65-F5344CB8AC3E}">
        <p14:creationId xmlns:p14="http://schemas.microsoft.com/office/powerpoint/2010/main" val="3843843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flip="none" rotWithShape="1">
          <a:gsLst>
            <a:gs pos="0">
              <a:srgbClr val="8B0560"/>
            </a:gs>
            <a:gs pos="100000">
              <a:srgbClr val="3A0127"/>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209800"/>
            <a:ext cx="8232650" cy="1362075"/>
          </a:xfrm>
        </p:spPr>
        <p:txBody>
          <a:bodyPr anchor="b"/>
          <a:lstStyle>
            <a:lvl1pPr algn="l">
              <a:defRPr sz="4000" b="1" i="0" cap="all">
                <a:solidFill>
                  <a:schemeClr val="bg1"/>
                </a:solidFill>
                <a:latin typeface="Trade Gothic LT Std"/>
                <a:cs typeface="Trade Gothic LT Std"/>
              </a:defRPr>
            </a:lvl1pPr>
          </a:lstStyle>
          <a:p>
            <a:r>
              <a:rPr lang="en-US" dirty="0"/>
              <a:t>CLICK TO EDIT MASTER TITLE STYLE</a:t>
            </a:r>
          </a:p>
        </p:txBody>
      </p:sp>
      <p:sp>
        <p:nvSpPr>
          <p:cNvPr id="3" name="Text Placeholder 2"/>
          <p:cNvSpPr>
            <a:spLocks noGrp="1"/>
          </p:cNvSpPr>
          <p:nvPr>
            <p:ph type="body" idx="1"/>
          </p:nvPr>
        </p:nvSpPr>
        <p:spPr>
          <a:xfrm>
            <a:off x="457200" y="3581401"/>
            <a:ext cx="8232650" cy="910119"/>
          </a:xfrm>
        </p:spPr>
        <p:txBody>
          <a:bodyPr anchor="t"/>
          <a:lstStyle>
            <a:lvl1pPr marL="0" indent="0">
              <a:buNone/>
              <a:defRPr sz="2000" b="0" i="0">
                <a:solidFill>
                  <a:schemeClr val="bg1"/>
                </a:solidFill>
                <a:latin typeface="Trade Gothic LT Std"/>
                <a:cs typeface="Trade Gothic LT Std"/>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r>
              <a:rPr lang="en-US" dirty="0">
                <a:solidFill>
                  <a:srgbClr val="0E0618"/>
                </a:solidFill>
              </a:rPr>
              <a:t>March 11, 2014</a:t>
            </a:r>
          </a:p>
        </p:txBody>
      </p:sp>
      <p:sp>
        <p:nvSpPr>
          <p:cNvPr id="5" name="Footer Placeholder 4"/>
          <p:cNvSpPr>
            <a:spLocks noGrp="1"/>
          </p:cNvSpPr>
          <p:nvPr>
            <p:ph type="ftr" sz="quarter" idx="11"/>
          </p:nvPr>
        </p:nvSpPr>
        <p:spPr/>
        <p:txBody>
          <a:bodyPr/>
          <a:lstStyle/>
          <a:p>
            <a:endParaRPr lang="en-US" dirty="0">
              <a:solidFill>
                <a:srgbClr val="0E0618"/>
              </a:solidFill>
            </a:endParaRPr>
          </a:p>
        </p:txBody>
      </p:sp>
      <p:sp>
        <p:nvSpPr>
          <p:cNvPr id="6" name="Slide Number Placeholder 5"/>
          <p:cNvSpPr>
            <a:spLocks noGrp="1"/>
          </p:cNvSpPr>
          <p:nvPr>
            <p:ph type="sldNum" sz="quarter" idx="12"/>
          </p:nvPr>
        </p:nvSpPr>
        <p:spPr/>
        <p:txBody>
          <a:bodyPr/>
          <a:lstStyle/>
          <a:p>
            <a:fld id="{9A024FC9-F018-D04B-AF75-E7A739E02B23}" type="slidenum">
              <a:rPr lang="en-US" smtClean="0">
                <a:solidFill>
                  <a:srgbClr val="0E0618"/>
                </a:solidFill>
              </a:rPr>
              <a:pPr/>
              <a:t>‹#›</a:t>
            </a:fld>
            <a:endParaRPr lang="en-US" dirty="0">
              <a:solidFill>
                <a:srgbClr val="0E0618"/>
              </a:solidFill>
            </a:endParaRPr>
          </a:p>
        </p:txBody>
      </p:sp>
    </p:spTree>
    <p:extLst>
      <p:ext uri="{BB962C8B-B14F-4D97-AF65-F5344CB8AC3E}">
        <p14:creationId xmlns:p14="http://schemas.microsoft.com/office/powerpoint/2010/main" val="3608119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2016_PowerPoint_LogoWhite-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6853685"/>
          </a:xfrm>
          <a:prstGeom prst="rect">
            <a:avLst/>
          </a:prstGeom>
        </p:spPr>
      </p:pic>
      <p:sp>
        <p:nvSpPr>
          <p:cNvPr id="2" name="Title 1"/>
          <p:cNvSpPr>
            <a:spLocks noGrp="1"/>
          </p:cNvSpPr>
          <p:nvPr>
            <p:ph type="ctrTitle" hasCustomPrompt="1"/>
          </p:nvPr>
        </p:nvSpPr>
        <p:spPr>
          <a:xfrm>
            <a:off x="457200" y="1977860"/>
            <a:ext cx="8232650" cy="1596672"/>
          </a:xfrm>
        </p:spPr>
        <p:txBody>
          <a:bodyPr anchor="b"/>
          <a:lstStyle>
            <a:lvl1pPr algn="l">
              <a:defRPr b="0" i="0" spc="-40">
                <a:solidFill>
                  <a:srgbClr val="ED0080"/>
                </a:solidFill>
                <a:latin typeface="B Avant Garde Demi"/>
                <a:cs typeface="B Avant Garde Demi"/>
              </a:defRPr>
            </a:lvl1pPr>
          </a:lstStyle>
          <a:p>
            <a:r>
              <a:rPr lang="en-US" dirty="0"/>
              <a:t>CLICK TO EDIT MASTER TITLE STYLE</a:t>
            </a:r>
          </a:p>
        </p:txBody>
      </p:sp>
      <p:sp>
        <p:nvSpPr>
          <p:cNvPr id="3" name="Subtitle 2"/>
          <p:cNvSpPr>
            <a:spLocks noGrp="1"/>
          </p:cNvSpPr>
          <p:nvPr>
            <p:ph type="subTitle" idx="1"/>
          </p:nvPr>
        </p:nvSpPr>
        <p:spPr>
          <a:xfrm>
            <a:off x="457200" y="3412214"/>
            <a:ext cx="8232650" cy="909604"/>
          </a:xfrm>
        </p:spPr>
        <p:txBody>
          <a:bodyPr anchor="t">
            <a:normAutofit/>
          </a:bodyPr>
          <a:lstStyle>
            <a:lvl1pPr marL="0" indent="0" algn="l">
              <a:buNone/>
              <a:defRPr sz="2400" b="0" i="0" cap="all" spc="-40">
                <a:solidFill>
                  <a:schemeClr val="bg1"/>
                </a:solidFill>
                <a:latin typeface="AvantGarde Medium"/>
                <a:cs typeface="AvantGarde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6" name="Date Placeholder 15"/>
          <p:cNvSpPr>
            <a:spLocks noGrp="1"/>
          </p:cNvSpPr>
          <p:nvPr>
            <p:ph type="dt" sz="half" idx="10"/>
          </p:nvPr>
        </p:nvSpPr>
        <p:spPr>
          <a:xfrm>
            <a:off x="6096000" y="6296816"/>
            <a:ext cx="1131238" cy="365125"/>
          </a:xfrm>
        </p:spPr>
        <p:txBody>
          <a:bodyPr/>
          <a:lstStyle>
            <a:lvl1pPr>
              <a:defRPr>
                <a:solidFill>
                  <a:schemeClr val="bg1"/>
                </a:solidFill>
              </a:defRPr>
            </a:lvl1pPr>
          </a:lstStyle>
          <a:p>
            <a:r>
              <a:rPr lang="en-US" dirty="0">
                <a:solidFill>
                  <a:prstClr val="white"/>
                </a:solidFill>
              </a:rPr>
              <a:t>March 11, 2014</a:t>
            </a:r>
          </a:p>
        </p:txBody>
      </p:sp>
      <p:sp>
        <p:nvSpPr>
          <p:cNvPr id="17" name="Footer Placeholder 16"/>
          <p:cNvSpPr>
            <a:spLocks noGrp="1"/>
          </p:cNvSpPr>
          <p:nvPr>
            <p:ph type="ftr" sz="quarter" idx="11"/>
          </p:nvPr>
        </p:nvSpPr>
        <p:spPr/>
        <p:txBody>
          <a:bodyPr/>
          <a:lstStyle>
            <a:lvl1pPr>
              <a:defRPr>
                <a:solidFill>
                  <a:schemeClr val="bg1"/>
                </a:solidFill>
              </a:defRPr>
            </a:lvl1pPr>
          </a:lstStyle>
          <a:p>
            <a:endParaRPr lang="en-US" dirty="0">
              <a:solidFill>
                <a:prstClr val="white"/>
              </a:solidFill>
            </a:endParaRPr>
          </a:p>
        </p:txBody>
      </p:sp>
      <p:sp>
        <p:nvSpPr>
          <p:cNvPr id="18" name="Slide Number Placeholder 17"/>
          <p:cNvSpPr>
            <a:spLocks noGrp="1"/>
          </p:cNvSpPr>
          <p:nvPr>
            <p:ph type="sldNum" sz="quarter" idx="12"/>
          </p:nvPr>
        </p:nvSpPr>
        <p:spPr/>
        <p:txBody>
          <a:bodyPr/>
          <a:lstStyle>
            <a:lvl1pPr>
              <a:defRPr>
                <a:solidFill>
                  <a:schemeClr val="bg1"/>
                </a:solidFill>
              </a:defRPr>
            </a:lvl1pPr>
          </a:lstStyle>
          <a:p>
            <a:fld id="{9A024FC9-F018-D04B-AF75-E7A739E02B23}"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93186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p:cNvSpPr>
            <a:spLocks noGrp="1"/>
          </p:cNvSpPr>
          <p:nvPr>
            <p:ph type="dt" sz="half" idx="10"/>
          </p:nvPr>
        </p:nvSpPr>
        <p:spPr/>
        <p:txBody>
          <a:bodyPr/>
          <a:lstStyle/>
          <a:p>
            <a:r>
              <a:rPr lang="en-US" dirty="0">
                <a:solidFill>
                  <a:srgbClr val="0E0618"/>
                </a:solidFill>
              </a:rPr>
              <a:t>March 11, 2014</a:t>
            </a:r>
          </a:p>
        </p:txBody>
      </p:sp>
      <p:sp>
        <p:nvSpPr>
          <p:cNvPr id="12" name="Footer Placeholder 11"/>
          <p:cNvSpPr>
            <a:spLocks noGrp="1"/>
          </p:cNvSpPr>
          <p:nvPr>
            <p:ph type="ftr" sz="quarter" idx="11"/>
          </p:nvPr>
        </p:nvSpPr>
        <p:spPr/>
        <p:txBody>
          <a:bodyPr/>
          <a:lstStyle/>
          <a:p>
            <a:endParaRPr lang="en-US" dirty="0">
              <a:solidFill>
                <a:srgbClr val="0E0618"/>
              </a:solidFill>
            </a:endParaRPr>
          </a:p>
        </p:txBody>
      </p:sp>
      <p:sp>
        <p:nvSpPr>
          <p:cNvPr id="13" name="Slide Number Placeholder 12"/>
          <p:cNvSpPr>
            <a:spLocks noGrp="1"/>
          </p:cNvSpPr>
          <p:nvPr>
            <p:ph type="sldNum" sz="quarter" idx="12"/>
          </p:nvPr>
        </p:nvSpPr>
        <p:spPr/>
        <p:txBody>
          <a:bodyPr/>
          <a:lstStyle/>
          <a:p>
            <a:fld id="{9A024FC9-F018-D04B-AF75-E7A739E02B23}" type="slidenum">
              <a:rPr lang="en-US">
                <a:solidFill>
                  <a:srgbClr val="0E0618"/>
                </a:solidFill>
              </a:rPr>
              <a:pPr/>
              <a:t>‹#›</a:t>
            </a:fld>
            <a:endParaRPr lang="en-US" dirty="0">
              <a:solidFill>
                <a:srgbClr val="0E0618"/>
              </a:solidFill>
            </a:endParaRPr>
          </a:p>
        </p:txBody>
      </p:sp>
    </p:spTree>
    <p:extLst>
      <p:ext uri="{BB962C8B-B14F-4D97-AF65-F5344CB8AC3E}">
        <p14:creationId xmlns:p14="http://schemas.microsoft.com/office/powerpoint/2010/main" val="3372914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12"/>
          <p:cNvSpPr>
            <a:spLocks noGrp="1"/>
          </p:cNvSpPr>
          <p:nvPr>
            <p:ph type="dt" sz="half" idx="10"/>
          </p:nvPr>
        </p:nvSpPr>
        <p:spPr/>
        <p:txBody>
          <a:bodyPr/>
          <a:lstStyle/>
          <a:p>
            <a:r>
              <a:rPr lang="en-US" dirty="0">
                <a:solidFill>
                  <a:srgbClr val="0E0618"/>
                </a:solidFill>
              </a:rPr>
              <a:t>March 11, 2014</a:t>
            </a:r>
          </a:p>
        </p:txBody>
      </p:sp>
      <p:sp>
        <p:nvSpPr>
          <p:cNvPr id="14" name="Footer Placeholder 13"/>
          <p:cNvSpPr>
            <a:spLocks noGrp="1"/>
          </p:cNvSpPr>
          <p:nvPr>
            <p:ph type="ftr" sz="quarter" idx="11"/>
          </p:nvPr>
        </p:nvSpPr>
        <p:spPr/>
        <p:txBody>
          <a:bodyPr/>
          <a:lstStyle/>
          <a:p>
            <a:endParaRPr lang="en-US" dirty="0">
              <a:solidFill>
                <a:srgbClr val="0E0618"/>
              </a:solidFill>
            </a:endParaRPr>
          </a:p>
        </p:txBody>
      </p:sp>
      <p:sp>
        <p:nvSpPr>
          <p:cNvPr id="15" name="Slide Number Placeholder 14"/>
          <p:cNvSpPr>
            <a:spLocks noGrp="1"/>
          </p:cNvSpPr>
          <p:nvPr>
            <p:ph type="sldNum" sz="quarter" idx="12"/>
          </p:nvPr>
        </p:nvSpPr>
        <p:spPr/>
        <p:txBody>
          <a:bodyPr/>
          <a:lstStyle/>
          <a:p>
            <a:fld id="{9A024FC9-F018-D04B-AF75-E7A739E02B23}" type="slidenum">
              <a:rPr lang="en-US">
                <a:solidFill>
                  <a:srgbClr val="0E0618"/>
                </a:solidFill>
              </a:rPr>
              <a:pPr/>
              <a:t>‹#›</a:t>
            </a:fld>
            <a:endParaRPr lang="en-US" dirty="0">
              <a:solidFill>
                <a:srgbClr val="0E0618"/>
              </a:solidFill>
            </a:endParaRPr>
          </a:p>
        </p:txBody>
      </p:sp>
    </p:spTree>
    <p:extLst>
      <p:ext uri="{BB962C8B-B14F-4D97-AF65-F5344CB8AC3E}">
        <p14:creationId xmlns:p14="http://schemas.microsoft.com/office/powerpoint/2010/main" val="589303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lvl1pPr>
          </a:lstStyle>
          <a:p>
            <a:r>
              <a:rPr lang="en-US" dirty="0"/>
              <a:t>CLICK TO EDIT MASTER TITLE STYLE</a:t>
            </a:r>
          </a:p>
        </p:txBody>
      </p:sp>
      <p:sp>
        <p:nvSpPr>
          <p:cNvPr id="9" name="Date Placeholder 8"/>
          <p:cNvSpPr>
            <a:spLocks noGrp="1"/>
          </p:cNvSpPr>
          <p:nvPr>
            <p:ph type="dt" sz="half" idx="10"/>
          </p:nvPr>
        </p:nvSpPr>
        <p:spPr/>
        <p:txBody>
          <a:bodyPr/>
          <a:lstStyle/>
          <a:p>
            <a:r>
              <a:rPr lang="en-US" dirty="0">
                <a:solidFill>
                  <a:srgbClr val="0E0618"/>
                </a:solidFill>
              </a:rPr>
              <a:t>March 11, 2014</a:t>
            </a:r>
          </a:p>
        </p:txBody>
      </p:sp>
      <p:sp>
        <p:nvSpPr>
          <p:cNvPr id="10" name="Footer Placeholder 9"/>
          <p:cNvSpPr>
            <a:spLocks noGrp="1"/>
          </p:cNvSpPr>
          <p:nvPr>
            <p:ph type="ftr" sz="quarter" idx="11"/>
          </p:nvPr>
        </p:nvSpPr>
        <p:spPr/>
        <p:txBody>
          <a:bodyPr/>
          <a:lstStyle/>
          <a:p>
            <a:endParaRPr lang="en-US" dirty="0">
              <a:solidFill>
                <a:srgbClr val="0E0618"/>
              </a:solidFill>
            </a:endParaRPr>
          </a:p>
        </p:txBody>
      </p:sp>
      <p:sp>
        <p:nvSpPr>
          <p:cNvPr id="11" name="Slide Number Placeholder 10"/>
          <p:cNvSpPr>
            <a:spLocks noGrp="1"/>
          </p:cNvSpPr>
          <p:nvPr>
            <p:ph type="sldNum" sz="quarter" idx="12"/>
          </p:nvPr>
        </p:nvSpPr>
        <p:spPr/>
        <p:txBody>
          <a:bodyPr/>
          <a:lstStyle/>
          <a:p>
            <a:fld id="{9A024FC9-F018-D04B-AF75-E7A739E02B23}" type="slidenum">
              <a:rPr lang="en-US">
                <a:solidFill>
                  <a:srgbClr val="0E0618"/>
                </a:solidFill>
              </a:rPr>
              <a:pPr/>
              <a:t>‹#›</a:t>
            </a:fld>
            <a:endParaRPr lang="en-US" dirty="0">
              <a:solidFill>
                <a:srgbClr val="0E0618"/>
              </a:solidFill>
            </a:endParaRPr>
          </a:p>
        </p:txBody>
      </p:sp>
    </p:spTree>
    <p:extLst>
      <p:ext uri="{BB962C8B-B14F-4D97-AF65-F5344CB8AC3E}">
        <p14:creationId xmlns:p14="http://schemas.microsoft.com/office/powerpoint/2010/main" val="2445672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Frame Image-Upper">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1"/>
            <a:ext cx="9144000" cy="6858000"/>
          </a:xfrm>
          <a:prstGeom prst="rect">
            <a:avLst/>
          </a:prstGeom>
        </p:spPr>
        <p:txBody>
          <a:bodyPr anchor="t" anchorCtr="0"/>
          <a:lstStyle>
            <a:lvl1pPr marL="0" indent="0" algn="ctr">
              <a:buNone/>
              <a:defRPr>
                <a:solidFill>
                  <a:schemeClr val="bg1">
                    <a:lumMod val="85000"/>
                  </a:schemeClr>
                </a:solidFill>
              </a:defRPr>
            </a:lvl1pPr>
          </a:lstStyle>
          <a:p>
            <a:endParaRPr lang="en-US" dirty="0"/>
          </a:p>
        </p:txBody>
      </p:sp>
      <p:sp>
        <p:nvSpPr>
          <p:cNvPr id="2" name="Title 1"/>
          <p:cNvSpPr>
            <a:spLocks noGrp="1"/>
          </p:cNvSpPr>
          <p:nvPr>
            <p:ph type="title" hasCustomPrompt="1"/>
          </p:nvPr>
        </p:nvSpPr>
        <p:spPr>
          <a:xfrm>
            <a:off x="0" y="524348"/>
            <a:ext cx="9144000" cy="1600200"/>
          </a:xfrm>
          <a:prstGeom prst="rect">
            <a:avLst/>
          </a:prstGeom>
          <a:solidFill>
            <a:srgbClr val="8B0560">
              <a:alpha val="81000"/>
            </a:srgbClr>
          </a:solidFill>
          <a:ln>
            <a:noFill/>
          </a:ln>
        </p:spPr>
        <p:style>
          <a:lnRef idx="1">
            <a:schemeClr val="accent2"/>
          </a:lnRef>
          <a:fillRef idx="3">
            <a:schemeClr val="accent2"/>
          </a:fillRef>
          <a:effectRef idx="2">
            <a:schemeClr val="accent2"/>
          </a:effectRef>
          <a:fontRef idx="none"/>
        </p:style>
        <p:txBody>
          <a:bodyPr anchor="ctr" anchorCtr="0"/>
          <a:lstStyle>
            <a:lvl1pPr algn="ctr">
              <a:defRPr cap="all" baseline="0">
                <a:solidFill>
                  <a:srgbClr val="FFFFFF"/>
                </a:solidFill>
              </a:defRPr>
            </a:lvl1pPr>
          </a:lstStyle>
          <a:p>
            <a:r>
              <a:rPr lang="en-US" dirty="0"/>
              <a:t>CLICK TO EDIT MASTER TITLE STYLE</a:t>
            </a:r>
            <a:br>
              <a:rPr lang="en-US" dirty="0"/>
            </a:br>
            <a:r>
              <a:rPr lang="en-US" dirty="0"/>
              <a:t>UPPER THIRD</a:t>
            </a:r>
          </a:p>
        </p:txBody>
      </p:sp>
      <p:sp>
        <p:nvSpPr>
          <p:cNvPr id="3" name="Date Placeholder 2"/>
          <p:cNvSpPr>
            <a:spLocks noGrp="1"/>
          </p:cNvSpPr>
          <p:nvPr>
            <p:ph type="dt" sz="half" idx="10"/>
          </p:nvPr>
        </p:nvSpPr>
        <p:spPr/>
        <p:txBody>
          <a:bodyPr/>
          <a:lstStyle/>
          <a:p>
            <a:r>
              <a:rPr lang="en-US" dirty="0">
                <a:solidFill>
                  <a:srgbClr val="0E0618"/>
                </a:solidFill>
              </a:rPr>
              <a:t>March 11, 2014</a:t>
            </a:r>
          </a:p>
        </p:txBody>
      </p:sp>
      <p:sp>
        <p:nvSpPr>
          <p:cNvPr id="4" name="Footer Placeholder 3"/>
          <p:cNvSpPr>
            <a:spLocks noGrp="1"/>
          </p:cNvSpPr>
          <p:nvPr>
            <p:ph type="ftr" sz="quarter" idx="11"/>
          </p:nvPr>
        </p:nvSpPr>
        <p:spPr/>
        <p:txBody>
          <a:bodyPr/>
          <a:lstStyle/>
          <a:p>
            <a:endParaRPr lang="en-US" dirty="0">
              <a:solidFill>
                <a:srgbClr val="0E0618"/>
              </a:solidFill>
            </a:endParaRPr>
          </a:p>
        </p:txBody>
      </p:sp>
      <p:sp>
        <p:nvSpPr>
          <p:cNvPr id="5" name="Slide Number Placeholder 4"/>
          <p:cNvSpPr>
            <a:spLocks noGrp="1"/>
          </p:cNvSpPr>
          <p:nvPr>
            <p:ph type="sldNum" sz="quarter" idx="12"/>
          </p:nvPr>
        </p:nvSpPr>
        <p:spPr/>
        <p:txBody>
          <a:bodyPr/>
          <a:lstStyle/>
          <a:p>
            <a:fld id="{9A024FC9-F018-D04B-AF75-E7A739E02B23}" type="slidenum">
              <a:rPr lang="en-US">
                <a:solidFill>
                  <a:srgbClr val="0E0618"/>
                </a:solidFill>
              </a:rPr>
              <a:pPr/>
              <a:t>‹#›</a:t>
            </a:fld>
            <a:endParaRPr lang="en-US" dirty="0">
              <a:solidFill>
                <a:srgbClr val="0E0618"/>
              </a:solidFill>
            </a:endParaRPr>
          </a:p>
        </p:txBody>
      </p:sp>
      <p:sp>
        <p:nvSpPr>
          <p:cNvPr id="11" name="Picture Placeholder 9"/>
          <p:cNvSpPr>
            <a:spLocks noGrp="1"/>
          </p:cNvSpPr>
          <p:nvPr>
            <p:ph type="pic" sz="quarter" idx="14"/>
          </p:nvPr>
        </p:nvSpPr>
        <p:spPr>
          <a:xfrm>
            <a:off x="7515259" y="5812310"/>
            <a:ext cx="1394252" cy="1045690"/>
          </a:xfrm>
          <a:prstGeom prst="rect">
            <a:avLst/>
          </a:prstGeom>
        </p:spPr>
        <p:txBody>
          <a:bodyPr anchor="t" anchorCtr="0"/>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1183852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Frame Image-Middl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1"/>
            <a:ext cx="9144000" cy="6858000"/>
          </a:xfrm>
          <a:prstGeom prst="rect">
            <a:avLst/>
          </a:prstGeom>
        </p:spPr>
        <p:txBody>
          <a:bodyPr anchor="t" anchorCtr="0"/>
          <a:lstStyle>
            <a:lvl1pPr marL="0" indent="0" algn="ctr">
              <a:buNone/>
              <a:defRPr>
                <a:solidFill>
                  <a:schemeClr val="bg1">
                    <a:lumMod val="85000"/>
                  </a:schemeClr>
                </a:solidFill>
              </a:defRPr>
            </a:lvl1pPr>
          </a:lstStyle>
          <a:p>
            <a:endParaRPr lang="en-US" dirty="0"/>
          </a:p>
        </p:txBody>
      </p:sp>
      <p:sp>
        <p:nvSpPr>
          <p:cNvPr id="2" name="Title 1"/>
          <p:cNvSpPr>
            <a:spLocks noGrp="1"/>
          </p:cNvSpPr>
          <p:nvPr>
            <p:ph type="title" hasCustomPrompt="1"/>
          </p:nvPr>
        </p:nvSpPr>
        <p:spPr>
          <a:xfrm>
            <a:off x="0" y="1981821"/>
            <a:ext cx="9144000" cy="1600200"/>
          </a:xfrm>
          <a:prstGeom prst="rect">
            <a:avLst/>
          </a:prstGeom>
          <a:solidFill>
            <a:srgbClr val="8B0560">
              <a:alpha val="81000"/>
            </a:srgbClr>
          </a:solidFill>
          <a:ln>
            <a:noFill/>
          </a:ln>
        </p:spPr>
        <p:style>
          <a:lnRef idx="1">
            <a:schemeClr val="accent2"/>
          </a:lnRef>
          <a:fillRef idx="3">
            <a:schemeClr val="accent2"/>
          </a:fillRef>
          <a:effectRef idx="2">
            <a:schemeClr val="accent2"/>
          </a:effectRef>
          <a:fontRef idx="none"/>
        </p:style>
        <p:txBody>
          <a:bodyPr anchor="ctr" anchorCtr="0"/>
          <a:lstStyle>
            <a:lvl1pPr algn="ctr">
              <a:defRPr cap="all" baseline="0">
                <a:solidFill>
                  <a:srgbClr val="FFFFFF"/>
                </a:solidFill>
              </a:defRPr>
            </a:lvl1pPr>
          </a:lstStyle>
          <a:p>
            <a:r>
              <a:rPr lang="en-US" dirty="0"/>
              <a:t>CLICK TO EDIT MASTER TITLE STYLE</a:t>
            </a:r>
            <a:br>
              <a:rPr lang="en-US" dirty="0"/>
            </a:br>
            <a:r>
              <a:rPr lang="en-US" dirty="0"/>
              <a:t>MIDDLE THIRD</a:t>
            </a:r>
          </a:p>
        </p:txBody>
      </p:sp>
      <p:sp>
        <p:nvSpPr>
          <p:cNvPr id="3" name="Date Placeholder 2"/>
          <p:cNvSpPr>
            <a:spLocks noGrp="1"/>
          </p:cNvSpPr>
          <p:nvPr>
            <p:ph type="dt" sz="half" idx="10"/>
          </p:nvPr>
        </p:nvSpPr>
        <p:spPr/>
        <p:txBody>
          <a:bodyPr/>
          <a:lstStyle/>
          <a:p>
            <a:r>
              <a:rPr lang="en-US" dirty="0">
                <a:solidFill>
                  <a:srgbClr val="0E0618"/>
                </a:solidFill>
              </a:rPr>
              <a:t>March 11, 2014</a:t>
            </a:r>
          </a:p>
        </p:txBody>
      </p:sp>
      <p:sp>
        <p:nvSpPr>
          <p:cNvPr id="4" name="Footer Placeholder 3"/>
          <p:cNvSpPr>
            <a:spLocks noGrp="1"/>
          </p:cNvSpPr>
          <p:nvPr>
            <p:ph type="ftr" sz="quarter" idx="11"/>
          </p:nvPr>
        </p:nvSpPr>
        <p:spPr/>
        <p:txBody>
          <a:bodyPr/>
          <a:lstStyle/>
          <a:p>
            <a:endParaRPr lang="en-US" dirty="0">
              <a:solidFill>
                <a:srgbClr val="0E0618"/>
              </a:solidFill>
            </a:endParaRPr>
          </a:p>
        </p:txBody>
      </p:sp>
      <p:sp>
        <p:nvSpPr>
          <p:cNvPr id="5" name="Slide Number Placeholder 4"/>
          <p:cNvSpPr>
            <a:spLocks noGrp="1"/>
          </p:cNvSpPr>
          <p:nvPr>
            <p:ph type="sldNum" sz="quarter" idx="12"/>
          </p:nvPr>
        </p:nvSpPr>
        <p:spPr/>
        <p:txBody>
          <a:bodyPr/>
          <a:lstStyle/>
          <a:p>
            <a:fld id="{9A024FC9-F018-D04B-AF75-E7A739E02B23}" type="slidenum">
              <a:rPr lang="en-US">
                <a:solidFill>
                  <a:srgbClr val="0E0618"/>
                </a:solidFill>
              </a:rPr>
              <a:pPr/>
              <a:t>‹#›</a:t>
            </a:fld>
            <a:endParaRPr lang="en-US" dirty="0">
              <a:solidFill>
                <a:srgbClr val="0E0618"/>
              </a:solidFill>
            </a:endParaRPr>
          </a:p>
        </p:txBody>
      </p:sp>
      <p:sp>
        <p:nvSpPr>
          <p:cNvPr id="12" name="Picture Placeholder 9"/>
          <p:cNvSpPr>
            <a:spLocks noGrp="1"/>
          </p:cNvSpPr>
          <p:nvPr>
            <p:ph type="pic" sz="quarter" idx="14"/>
          </p:nvPr>
        </p:nvSpPr>
        <p:spPr>
          <a:xfrm>
            <a:off x="7515259" y="5812310"/>
            <a:ext cx="1394252" cy="1045690"/>
          </a:xfrm>
          <a:prstGeom prst="rect">
            <a:avLst/>
          </a:prstGeom>
        </p:spPr>
        <p:txBody>
          <a:bodyPr anchor="t" anchorCtr="0"/>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29514594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Frame Image-Lower">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1"/>
            <a:ext cx="9144000" cy="6858000"/>
          </a:xfrm>
          <a:prstGeom prst="rect">
            <a:avLst/>
          </a:prstGeom>
        </p:spPr>
        <p:txBody>
          <a:bodyPr anchor="t" anchorCtr="0"/>
          <a:lstStyle>
            <a:lvl1pPr marL="0" indent="0" algn="ctr">
              <a:buNone/>
              <a:defRPr>
                <a:solidFill>
                  <a:schemeClr val="bg1">
                    <a:lumMod val="85000"/>
                  </a:schemeClr>
                </a:solidFill>
              </a:defRPr>
            </a:lvl1pPr>
          </a:lstStyle>
          <a:p>
            <a:endParaRPr lang="en-US" dirty="0"/>
          </a:p>
        </p:txBody>
      </p:sp>
      <p:sp>
        <p:nvSpPr>
          <p:cNvPr id="2" name="Title 1"/>
          <p:cNvSpPr>
            <a:spLocks noGrp="1"/>
          </p:cNvSpPr>
          <p:nvPr>
            <p:ph type="title" hasCustomPrompt="1"/>
          </p:nvPr>
        </p:nvSpPr>
        <p:spPr>
          <a:xfrm>
            <a:off x="0" y="4104104"/>
            <a:ext cx="9144000" cy="1600200"/>
          </a:xfrm>
          <a:prstGeom prst="rect">
            <a:avLst/>
          </a:prstGeom>
          <a:solidFill>
            <a:srgbClr val="8B0560">
              <a:alpha val="81000"/>
            </a:srgbClr>
          </a:solidFill>
          <a:ln>
            <a:noFill/>
          </a:ln>
        </p:spPr>
        <p:style>
          <a:lnRef idx="1">
            <a:schemeClr val="accent2"/>
          </a:lnRef>
          <a:fillRef idx="3">
            <a:schemeClr val="accent2"/>
          </a:fillRef>
          <a:effectRef idx="2">
            <a:schemeClr val="accent2"/>
          </a:effectRef>
          <a:fontRef idx="none"/>
        </p:style>
        <p:txBody>
          <a:bodyPr anchor="ctr" anchorCtr="0"/>
          <a:lstStyle>
            <a:lvl1pPr algn="ctr">
              <a:defRPr cap="all" baseline="0">
                <a:solidFill>
                  <a:srgbClr val="FFFFFF"/>
                </a:solidFill>
              </a:defRPr>
            </a:lvl1pPr>
          </a:lstStyle>
          <a:p>
            <a:r>
              <a:rPr lang="en-US" dirty="0"/>
              <a:t>CLICK TO EDIT MASTER TITLE STYLE</a:t>
            </a:r>
            <a:br>
              <a:rPr lang="en-US" dirty="0"/>
            </a:br>
            <a:r>
              <a:rPr lang="en-US" dirty="0"/>
              <a:t>LOWER THIRD</a:t>
            </a:r>
          </a:p>
        </p:txBody>
      </p:sp>
      <p:sp>
        <p:nvSpPr>
          <p:cNvPr id="3" name="Date Placeholder 2"/>
          <p:cNvSpPr>
            <a:spLocks noGrp="1"/>
          </p:cNvSpPr>
          <p:nvPr>
            <p:ph type="dt" sz="half" idx="10"/>
          </p:nvPr>
        </p:nvSpPr>
        <p:spPr/>
        <p:txBody>
          <a:bodyPr/>
          <a:lstStyle/>
          <a:p>
            <a:r>
              <a:rPr lang="en-US" dirty="0">
                <a:solidFill>
                  <a:srgbClr val="0E0618"/>
                </a:solidFill>
              </a:rPr>
              <a:t>March 11, 2014</a:t>
            </a:r>
          </a:p>
        </p:txBody>
      </p:sp>
      <p:sp>
        <p:nvSpPr>
          <p:cNvPr id="4" name="Footer Placeholder 3"/>
          <p:cNvSpPr>
            <a:spLocks noGrp="1"/>
          </p:cNvSpPr>
          <p:nvPr>
            <p:ph type="ftr" sz="quarter" idx="11"/>
          </p:nvPr>
        </p:nvSpPr>
        <p:spPr/>
        <p:txBody>
          <a:bodyPr/>
          <a:lstStyle/>
          <a:p>
            <a:endParaRPr lang="en-US" dirty="0">
              <a:solidFill>
                <a:srgbClr val="0E0618"/>
              </a:solidFill>
            </a:endParaRPr>
          </a:p>
        </p:txBody>
      </p:sp>
      <p:sp>
        <p:nvSpPr>
          <p:cNvPr id="5" name="Slide Number Placeholder 4"/>
          <p:cNvSpPr>
            <a:spLocks noGrp="1"/>
          </p:cNvSpPr>
          <p:nvPr>
            <p:ph type="sldNum" sz="quarter" idx="12"/>
          </p:nvPr>
        </p:nvSpPr>
        <p:spPr/>
        <p:txBody>
          <a:bodyPr/>
          <a:lstStyle/>
          <a:p>
            <a:fld id="{9A024FC9-F018-D04B-AF75-E7A739E02B23}" type="slidenum">
              <a:rPr lang="en-US">
                <a:solidFill>
                  <a:srgbClr val="0E0618"/>
                </a:solidFill>
              </a:rPr>
              <a:pPr/>
              <a:t>‹#›</a:t>
            </a:fld>
            <a:endParaRPr lang="en-US" dirty="0">
              <a:solidFill>
                <a:srgbClr val="0E0618"/>
              </a:solidFill>
            </a:endParaRPr>
          </a:p>
        </p:txBody>
      </p:sp>
      <p:sp>
        <p:nvSpPr>
          <p:cNvPr id="11" name="Picture Placeholder 9"/>
          <p:cNvSpPr>
            <a:spLocks noGrp="1"/>
          </p:cNvSpPr>
          <p:nvPr>
            <p:ph type="pic" sz="quarter" idx="14"/>
          </p:nvPr>
        </p:nvSpPr>
        <p:spPr>
          <a:xfrm>
            <a:off x="7515259" y="5812310"/>
            <a:ext cx="1394252" cy="1045690"/>
          </a:xfrm>
          <a:prstGeom prst="rect">
            <a:avLst/>
          </a:prstGeom>
        </p:spPr>
        <p:txBody>
          <a:bodyPr anchor="t" anchorCtr="0"/>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2217473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273050"/>
            <a:ext cx="3008313" cy="1162051"/>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10"/>
          <p:cNvSpPr>
            <a:spLocks noGrp="1"/>
          </p:cNvSpPr>
          <p:nvPr>
            <p:ph type="dt" sz="half" idx="10"/>
          </p:nvPr>
        </p:nvSpPr>
        <p:spPr/>
        <p:txBody>
          <a:bodyPr/>
          <a:lstStyle/>
          <a:p>
            <a:r>
              <a:rPr lang="en-US" dirty="0">
                <a:solidFill>
                  <a:srgbClr val="0E0618"/>
                </a:solidFill>
              </a:rPr>
              <a:t>March 11, 2014</a:t>
            </a:r>
          </a:p>
        </p:txBody>
      </p:sp>
      <p:sp>
        <p:nvSpPr>
          <p:cNvPr id="12" name="Footer Placeholder 11"/>
          <p:cNvSpPr>
            <a:spLocks noGrp="1"/>
          </p:cNvSpPr>
          <p:nvPr>
            <p:ph type="ftr" sz="quarter" idx="11"/>
          </p:nvPr>
        </p:nvSpPr>
        <p:spPr/>
        <p:txBody>
          <a:bodyPr/>
          <a:lstStyle/>
          <a:p>
            <a:endParaRPr lang="en-US" dirty="0">
              <a:solidFill>
                <a:srgbClr val="0E0618"/>
              </a:solidFill>
            </a:endParaRPr>
          </a:p>
        </p:txBody>
      </p:sp>
      <p:sp>
        <p:nvSpPr>
          <p:cNvPr id="13" name="Slide Number Placeholder 12"/>
          <p:cNvSpPr>
            <a:spLocks noGrp="1"/>
          </p:cNvSpPr>
          <p:nvPr>
            <p:ph type="sldNum" sz="quarter" idx="12"/>
          </p:nvPr>
        </p:nvSpPr>
        <p:spPr/>
        <p:txBody>
          <a:bodyPr/>
          <a:lstStyle/>
          <a:p>
            <a:fld id="{9A024FC9-F018-D04B-AF75-E7A739E02B23}" type="slidenum">
              <a:rPr lang="en-US">
                <a:solidFill>
                  <a:srgbClr val="0E0618"/>
                </a:solidFill>
              </a:rPr>
              <a:pPr/>
              <a:t>‹#›</a:t>
            </a:fld>
            <a:endParaRPr lang="en-US" dirty="0">
              <a:solidFill>
                <a:srgbClr val="0E0618"/>
              </a:solidFill>
            </a:endParaRPr>
          </a:p>
        </p:txBody>
      </p:sp>
    </p:spTree>
    <p:extLst>
      <p:ext uri="{BB962C8B-B14F-4D97-AF65-F5344CB8AC3E}">
        <p14:creationId xmlns:p14="http://schemas.microsoft.com/office/powerpoint/2010/main" val="1421379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1"/>
          </a:xfrm>
        </p:spPr>
        <p:txBody>
          <a:bodyPr/>
          <a:lstStyle>
            <a:lvl1pPr marL="0" indent="0">
              <a:buNone/>
              <a:defRPr sz="1400">
                <a:solidFill>
                  <a:srgbClr val="261B3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Date Placeholder 10"/>
          <p:cNvSpPr>
            <a:spLocks noGrp="1"/>
          </p:cNvSpPr>
          <p:nvPr>
            <p:ph type="dt" sz="half" idx="10"/>
          </p:nvPr>
        </p:nvSpPr>
        <p:spPr/>
        <p:txBody>
          <a:bodyPr/>
          <a:lstStyle/>
          <a:p>
            <a:r>
              <a:rPr lang="en-US" dirty="0">
                <a:solidFill>
                  <a:srgbClr val="0E0618"/>
                </a:solidFill>
              </a:rPr>
              <a:t>March 11, 2014</a:t>
            </a:r>
          </a:p>
        </p:txBody>
      </p:sp>
      <p:sp>
        <p:nvSpPr>
          <p:cNvPr id="12" name="Footer Placeholder 11"/>
          <p:cNvSpPr>
            <a:spLocks noGrp="1"/>
          </p:cNvSpPr>
          <p:nvPr>
            <p:ph type="ftr" sz="quarter" idx="11"/>
          </p:nvPr>
        </p:nvSpPr>
        <p:spPr/>
        <p:txBody>
          <a:bodyPr/>
          <a:lstStyle/>
          <a:p>
            <a:endParaRPr lang="en-US" dirty="0">
              <a:solidFill>
                <a:srgbClr val="0E0618"/>
              </a:solidFill>
            </a:endParaRPr>
          </a:p>
        </p:txBody>
      </p:sp>
      <p:sp>
        <p:nvSpPr>
          <p:cNvPr id="13" name="Slide Number Placeholder 12"/>
          <p:cNvSpPr>
            <a:spLocks noGrp="1"/>
          </p:cNvSpPr>
          <p:nvPr>
            <p:ph type="sldNum" sz="quarter" idx="12"/>
          </p:nvPr>
        </p:nvSpPr>
        <p:spPr/>
        <p:txBody>
          <a:bodyPr/>
          <a:lstStyle/>
          <a:p>
            <a:fld id="{9A024FC9-F018-D04B-AF75-E7A739E02B23}" type="slidenum">
              <a:rPr lang="en-US">
                <a:solidFill>
                  <a:srgbClr val="0E0618"/>
                </a:solidFill>
              </a:rPr>
              <a:pPr/>
              <a:t>‹#›</a:t>
            </a:fld>
            <a:endParaRPr lang="en-US" dirty="0">
              <a:solidFill>
                <a:srgbClr val="0E0618"/>
              </a:solidFill>
            </a:endParaRPr>
          </a:p>
        </p:txBody>
      </p:sp>
    </p:spTree>
    <p:extLst>
      <p:ext uri="{BB962C8B-B14F-4D97-AF65-F5344CB8AC3E}">
        <p14:creationId xmlns:p14="http://schemas.microsoft.com/office/powerpoint/2010/main" val="3858340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3924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6524AF-2B2D-48B5-AFB7-FABF475E078B}" type="datetimeFigureOut">
              <a:rPr lang="en-US" smtClean="0"/>
              <a:t>4/27/2018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23CC1-5E81-456A-B3FB-926610524552}" type="slidenum">
              <a:rPr lang="en-US" smtClean="0"/>
              <a:t>‹#›</a:t>
            </a:fld>
            <a:endParaRPr lang="en-US"/>
          </a:p>
        </p:txBody>
      </p:sp>
    </p:spTree>
    <p:extLst>
      <p:ext uri="{BB962C8B-B14F-4D97-AF65-F5344CB8AC3E}">
        <p14:creationId xmlns:p14="http://schemas.microsoft.com/office/powerpoint/2010/main" val="3321357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adrant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solidFill>
                  <a:srgbClr val="0E0618"/>
                </a:solidFill>
              </a:rPr>
              <a:t>March 11, 2014</a:t>
            </a:r>
          </a:p>
        </p:txBody>
      </p:sp>
      <p:sp>
        <p:nvSpPr>
          <p:cNvPr id="4" name="Footer Placeholder 3"/>
          <p:cNvSpPr>
            <a:spLocks noGrp="1"/>
          </p:cNvSpPr>
          <p:nvPr>
            <p:ph type="ftr" sz="quarter" idx="11"/>
          </p:nvPr>
        </p:nvSpPr>
        <p:spPr/>
        <p:txBody>
          <a:bodyPr/>
          <a:lstStyle/>
          <a:p>
            <a:endParaRPr lang="en-US" dirty="0">
              <a:solidFill>
                <a:srgbClr val="0E0618"/>
              </a:solidFill>
            </a:endParaRPr>
          </a:p>
        </p:txBody>
      </p:sp>
      <p:sp>
        <p:nvSpPr>
          <p:cNvPr id="5" name="Slide Number Placeholder 4"/>
          <p:cNvSpPr>
            <a:spLocks noGrp="1"/>
          </p:cNvSpPr>
          <p:nvPr>
            <p:ph type="sldNum" sz="quarter" idx="12"/>
          </p:nvPr>
        </p:nvSpPr>
        <p:spPr/>
        <p:txBody>
          <a:bodyPr/>
          <a:lstStyle/>
          <a:p>
            <a:fld id="{9A024FC9-F018-D04B-AF75-E7A739E02B23}" type="slidenum">
              <a:rPr lang="en-US" smtClean="0">
                <a:solidFill>
                  <a:srgbClr val="0E0618"/>
                </a:solidFill>
              </a:rPr>
              <a:pPr/>
              <a:t>‹#›</a:t>
            </a:fld>
            <a:endParaRPr lang="en-US" dirty="0">
              <a:solidFill>
                <a:srgbClr val="0E0618"/>
              </a:solidFill>
            </a:endParaRPr>
          </a:p>
        </p:txBody>
      </p:sp>
      <p:sp>
        <p:nvSpPr>
          <p:cNvPr id="11" name="Picture Placeholder 10"/>
          <p:cNvSpPr>
            <a:spLocks noGrp="1"/>
          </p:cNvSpPr>
          <p:nvPr>
            <p:ph type="pic" sz="quarter" idx="13"/>
          </p:nvPr>
        </p:nvSpPr>
        <p:spPr>
          <a:xfrm>
            <a:off x="0" y="2"/>
            <a:ext cx="4543232" cy="3298488"/>
          </a:xfrm>
        </p:spPr>
        <p:txBody>
          <a:bodyPr/>
          <a:lstStyle/>
          <a:p>
            <a:endParaRPr lang="en-US" dirty="0"/>
          </a:p>
        </p:txBody>
      </p:sp>
      <p:sp>
        <p:nvSpPr>
          <p:cNvPr id="25" name="Text Placeholder 24"/>
          <p:cNvSpPr>
            <a:spLocks noGrp="1"/>
          </p:cNvSpPr>
          <p:nvPr>
            <p:ph type="body" sz="quarter" idx="17" hasCustomPrompt="1"/>
          </p:nvPr>
        </p:nvSpPr>
        <p:spPr>
          <a:xfrm>
            <a:off x="0" y="2420597"/>
            <a:ext cx="4543232" cy="457883"/>
          </a:xfrm>
          <a:solidFill>
            <a:srgbClr val="8B0560">
              <a:alpha val="81000"/>
            </a:srgbClr>
          </a:solidFill>
          <a:ln>
            <a:noFill/>
          </a:ln>
        </p:spPr>
        <p:txBody>
          <a:bodyPr anchor="ctr" anchorCtr="0">
            <a:noAutofit/>
          </a:bodyPr>
          <a:lstStyle>
            <a:lvl1pPr marL="0" indent="0">
              <a:buNone/>
              <a:defRPr sz="1600" b="1" i="0" cap="all" baseline="0">
                <a:solidFill>
                  <a:srgbClr val="FFFFFF"/>
                </a:solidFill>
                <a:latin typeface="Trade Gothic LT Std"/>
                <a:cs typeface="Trade Gothic LT Std"/>
              </a:defRPr>
            </a:lvl1pPr>
            <a:lvl2pPr>
              <a:defRPr sz="1600"/>
            </a:lvl2pPr>
            <a:lvl3pPr>
              <a:defRPr sz="1600"/>
            </a:lvl3pPr>
            <a:lvl4pPr>
              <a:defRPr sz="1600"/>
            </a:lvl4pPr>
            <a:lvl5pPr>
              <a:defRPr sz="1600"/>
            </a:lvl5pPr>
          </a:lstStyle>
          <a:p>
            <a:pPr lvl="0"/>
            <a:r>
              <a:rPr lang="en-US" dirty="0"/>
              <a:t>TEXT HERE</a:t>
            </a:r>
          </a:p>
        </p:txBody>
      </p:sp>
      <p:sp>
        <p:nvSpPr>
          <p:cNvPr id="30" name="Picture Placeholder 10"/>
          <p:cNvSpPr>
            <a:spLocks noGrp="1"/>
          </p:cNvSpPr>
          <p:nvPr>
            <p:ph type="pic" sz="quarter" idx="18"/>
          </p:nvPr>
        </p:nvSpPr>
        <p:spPr>
          <a:xfrm>
            <a:off x="0" y="3298489"/>
            <a:ext cx="4543232" cy="3559510"/>
          </a:xfrm>
        </p:spPr>
        <p:txBody>
          <a:bodyPr/>
          <a:lstStyle/>
          <a:p>
            <a:endParaRPr lang="en-US" dirty="0"/>
          </a:p>
        </p:txBody>
      </p:sp>
      <p:sp>
        <p:nvSpPr>
          <p:cNvPr id="31" name="Text Placeholder 24"/>
          <p:cNvSpPr>
            <a:spLocks noGrp="1"/>
          </p:cNvSpPr>
          <p:nvPr>
            <p:ph type="body" sz="quarter" idx="19" hasCustomPrompt="1"/>
          </p:nvPr>
        </p:nvSpPr>
        <p:spPr>
          <a:xfrm>
            <a:off x="0" y="5719085"/>
            <a:ext cx="4543232" cy="457883"/>
          </a:xfrm>
          <a:solidFill>
            <a:srgbClr val="8B0560">
              <a:alpha val="81000"/>
            </a:srgbClr>
          </a:solidFill>
          <a:ln>
            <a:noFill/>
          </a:ln>
        </p:spPr>
        <p:txBody>
          <a:bodyPr anchor="ctr" anchorCtr="0">
            <a:noAutofit/>
          </a:bodyPr>
          <a:lstStyle>
            <a:lvl1pPr marL="0" indent="0">
              <a:buNone/>
              <a:defRPr sz="1600" b="1" i="0" cap="all" baseline="0">
                <a:solidFill>
                  <a:srgbClr val="FFFFFF"/>
                </a:solidFill>
                <a:latin typeface="Trade Gothic LT Std"/>
                <a:cs typeface="Trade Gothic LT Std"/>
              </a:defRPr>
            </a:lvl1pPr>
            <a:lvl2pPr>
              <a:defRPr sz="1600"/>
            </a:lvl2pPr>
            <a:lvl3pPr>
              <a:defRPr sz="1600"/>
            </a:lvl3pPr>
            <a:lvl4pPr>
              <a:defRPr sz="1600"/>
            </a:lvl4pPr>
            <a:lvl5pPr>
              <a:defRPr sz="1600"/>
            </a:lvl5pPr>
          </a:lstStyle>
          <a:p>
            <a:pPr lvl="0"/>
            <a:r>
              <a:rPr lang="en-US" dirty="0"/>
              <a:t>TEXT HERE</a:t>
            </a:r>
          </a:p>
        </p:txBody>
      </p:sp>
      <p:sp>
        <p:nvSpPr>
          <p:cNvPr id="32" name="Picture Placeholder 10"/>
          <p:cNvSpPr>
            <a:spLocks noGrp="1"/>
          </p:cNvSpPr>
          <p:nvPr>
            <p:ph type="pic" sz="quarter" idx="20"/>
          </p:nvPr>
        </p:nvSpPr>
        <p:spPr>
          <a:xfrm>
            <a:off x="4543232" y="2"/>
            <a:ext cx="4600768" cy="3298488"/>
          </a:xfrm>
        </p:spPr>
        <p:txBody>
          <a:bodyPr/>
          <a:lstStyle/>
          <a:p>
            <a:endParaRPr lang="en-US" dirty="0"/>
          </a:p>
        </p:txBody>
      </p:sp>
      <p:sp>
        <p:nvSpPr>
          <p:cNvPr id="33" name="Text Placeholder 24"/>
          <p:cNvSpPr>
            <a:spLocks noGrp="1"/>
          </p:cNvSpPr>
          <p:nvPr>
            <p:ph type="body" sz="quarter" idx="21" hasCustomPrompt="1"/>
          </p:nvPr>
        </p:nvSpPr>
        <p:spPr>
          <a:xfrm>
            <a:off x="4543232" y="2420598"/>
            <a:ext cx="4600768" cy="457884"/>
          </a:xfrm>
          <a:solidFill>
            <a:srgbClr val="8B0560">
              <a:alpha val="81000"/>
            </a:srgbClr>
          </a:solidFill>
          <a:ln>
            <a:noFill/>
          </a:ln>
        </p:spPr>
        <p:txBody>
          <a:bodyPr anchor="ctr" anchorCtr="0">
            <a:noAutofit/>
          </a:bodyPr>
          <a:lstStyle>
            <a:lvl1pPr marL="0" indent="0">
              <a:buNone/>
              <a:defRPr sz="1600" b="1" i="0" cap="all" baseline="0">
                <a:solidFill>
                  <a:srgbClr val="FFFFFF"/>
                </a:solidFill>
                <a:latin typeface="Trade Gothic LT Std"/>
                <a:cs typeface="Trade Gothic LT Std"/>
              </a:defRPr>
            </a:lvl1pPr>
            <a:lvl2pPr>
              <a:defRPr sz="1600"/>
            </a:lvl2pPr>
            <a:lvl3pPr>
              <a:defRPr sz="1600"/>
            </a:lvl3pPr>
            <a:lvl4pPr>
              <a:defRPr sz="1600"/>
            </a:lvl4pPr>
            <a:lvl5pPr>
              <a:defRPr sz="1600"/>
            </a:lvl5pPr>
          </a:lstStyle>
          <a:p>
            <a:pPr lvl="0"/>
            <a:r>
              <a:rPr lang="en-US" dirty="0"/>
              <a:t>TEXT HERE</a:t>
            </a:r>
          </a:p>
        </p:txBody>
      </p:sp>
      <p:sp>
        <p:nvSpPr>
          <p:cNvPr id="34" name="Picture Placeholder 10"/>
          <p:cNvSpPr>
            <a:spLocks noGrp="1"/>
          </p:cNvSpPr>
          <p:nvPr>
            <p:ph type="pic" sz="quarter" idx="22"/>
          </p:nvPr>
        </p:nvSpPr>
        <p:spPr>
          <a:xfrm>
            <a:off x="4543232" y="3298490"/>
            <a:ext cx="4600768" cy="3559510"/>
          </a:xfrm>
        </p:spPr>
        <p:txBody>
          <a:bodyPr/>
          <a:lstStyle/>
          <a:p>
            <a:endParaRPr lang="en-US" dirty="0"/>
          </a:p>
        </p:txBody>
      </p:sp>
      <p:sp>
        <p:nvSpPr>
          <p:cNvPr id="35" name="Text Placeholder 24"/>
          <p:cNvSpPr>
            <a:spLocks noGrp="1"/>
          </p:cNvSpPr>
          <p:nvPr>
            <p:ph type="body" sz="quarter" idx="23" hasCustomPrompt="1"/>
          </p:nvPr>
        </p:nvSpPr>
        <p:spPr>
          <a:xfrm>
            <a:off x="4543232" y="5719086"/>
            <a:ext cx="4600768" cy="457884"/>
          </a:xfrm>
          <a:solidFill>
            <a:srgbClr val="8B0560">
              <a:alpha val="81000"/>
            </a:srgbClr>
          </a:solidFill>
          <a:ln>
            <a:noFill/>
          </a:ln>
        </p:spPr>
        <p:txBody>
          <a:bodyPr anchor="ctr" anchorCtr="0">
            <a:noAutofit/>
          </a:bodyPr>
          <a:lstStyle>
            <a:lvl1pPr marL="0" indent="0">
              <a:buNone/>
              <a:defRPr sz="1600" b="1" i="0" cap="all" baseline="0">
                <a:solidFill>
                  <a:srgbClr val="FFFFFF"/>
                </a:solidFill>
                <a:latin typeface="Trade Gothic LT Std"/>
                <a:cs typeface="Trade Gothic LT Std"/>
              </a:defRPr>
            </a:lvl1pPr>
            <a:lvl2pPr>
              <a:defRPr sz="1600"/>
            </a:lvl2pPr>
            <a:lvl3pPr>
              <a:defRPr sz="1600"/>
            </a:lvl3pPr>
            <a:lvl4pPr>
              <a:defRPr sz="1600"/>
            </a:lvl4pPr>
            <a:lvl5pPr>
              <a:defRPr sz="1600"/>
            </a:lvl5pPr>
          </a:lstStyle>
          <a:p>
            <a:pPr lvl="0"/>
            <a:r>
              <a:rPr lang="en-US" dirty="0"/>
              <a:t>TEXT HERE</a:t>
            </a:r>
          </a:p>
        </p:txBody>
      </p:sp>
    </p:spTree>
    <p:extLst>
      <p:ext uri="{BB962C8B-B14F-4D97-AF65-F5344CB8AC3E}">
        <p14:creationId xmlns:p14="http://schemas.microsoft.com/office/powerpoint/2010/main" val="2825138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itle Slide">
    <p:bg>
      <p:bgPr>
        <a:solidFill>
          <a:srgbClr val="303031"/>
        </a:solidFill>
        <a:effectLst/>
      </p:bgPr>
    </p:bg>
    <p:spTree>
      <p:nvGrpSpPr>
        <p:cNvPr id="1" name="Shape 14"/>
        <p:cNvGrpSpPr/>
        <p:nvPr/>
      </p:nvGrpSpPr>
      <p:grpSpPr>
        <a:xfrm>
          <a:off x="0" y="0"/>
          <a:ext cx="0" cy="0"/>
          <a:chOff x="0" y="0"/>
          <a:chExt cx="0" cy="0"/>
        </a:xfrm>
      </p:grpSpPr>
      <p:pic>
        <p:nvPicPr>
          <p:cNvPr id="15" name="Shape 15"/>
          <p:cNvPicPr preferRelativeResize="0"/>
          <p:nvPr/>
        </p:nvPicPr>
        <p:blipFill rotWithShape="1">
          <a:blip r:embed="rId2">
            <a:alphaModFix/>
          </a:blip>
          <a:srcRect/>
          <a:stretch/>
        </p:blipFill>
        <p:spPr>
          <a:xfrm>
            <a:off x="0" y="1"/>
            <a:ext cx="9144000" cy="6857999"/>
          </a:xfrm>
          <a:prstGeom prst="rect">
            <a:avLst/>
          </a:prstGeom>
          <a:noFill/>
          <a:ln>
            <a:noFill/>
          </a:ln>
        </p:spPr>
      </p:pic>
      <p:sp>
        <p:nvSpPr>
          <p:cNvPr id="16" name="Shape 16"/>
          <p:cNvSpPr txBox="1">
            <a:spLocks noGrp="1"/>
          </p:cNvSpPr>
          <p:nvPr>
            <p:ph type="subTitle" idx="1"/>
          </p:nvPr>
        </p:nvSpPr>
        <p:spPr>
          <a:xfrm>
            <a:off x="575730" y="4796411"/>
            <a:ext cx="7973909" cy="1252696"/>
          </a:xfrm>
          <a:prstGeom prst="rect">
            <a:avLst/>
          </a:prstGeom>
          <a:noFill/>
          <a:ln>
            <a:noFill/>
          </a:ln>
        </p:spPr>
        <p:txBody>
          <a:bodyPr lIns="91425" tIns="91425" rIns="91425" bIns="91425" anchor="b" anchorCtr="0"/>
          <a:lstStyle>
            <a:lvl1pPr marL="0" marR="0" lvl="0" indent="0" algn="l" rtl="0">
              <a:spcBef>
                <a:spcPts val="400"/>
              </a:spcBef>
              <a:buClr>
                <a:schemeClr val="accent1"/>
              </a:buClr>
              <a:buFont typeface="Noto Sans Symbols"/>
              <a:buNone/>
              <a:defRPr sz="2000" b="0" i="0" u="none" strike="noStrike" cap="none">
                <a:solidFill>
                  <a:srgbClr val="FFFFFF"/>
                </a:solidFill>
                <a:latin typeface="Georgia"/>
                <a:ea typeface="Georgia"/>
                <a:cs typeface="Georgia"/>
                <a:sym typeface="Georgia"/>
              </a:defRPr>
            </a:lvl1pPr>
            <a:lvl2pPr marL="457200" marR="0" lvl="1" indent="0" algn="ctr" rtl="0">
              <a:spcBef>
                <a:spcPts val="360"/>
              </a:spcBef>
              <a:buClr>
                <a:schemeClr val="accent1"/>
              </a:buClr>
              <a:buFont typeface="Noto Sans Symbols"/>
              <a:buNone/>
              <a:defRPr sz="1800" b="0" i="0" u="none" strike="noStrike" cap="none">
                <a:solidFill>
                  <a:srgbClr val="919091"/>
                </a:solidFill>
                <a:latin typeface="Georgia"/>
                <a:ea typeface="Georgia"/>
                <a:cs typeface="Georgia"/>
                <a:sym typeface="Georgia"/>
              </a:defRPr>
            </a:lvl2pPr>
            <a:lvl3pPr marL="914400" marR="0" lvl="2" indent="0" algn="ctr" rtl="0">
              <a:spcBef>
                <a:spcPts val="320"/>
              </a:spcBef>
              <a:buClr>
                <a:schemeClr val="accent1"/>
              </a:buClr>
              <a:buFont typeface="Noto Sans Symbols"/>
              <a:buNone/>
              <a:defRPr sz="1600" b="0" i="0" u="none" strike="noStrike" cap="none">
                <a:solidFill>
                  <a:srgbClr val="919091"/>
                </a:solidFill>
                <a:latin typeface="Georgia"/>
                <a:ea typeface="Georgia"/>
                <a:cs typeface="Georgia"/>
                <a:sym typeface="Georgia"/>
              </a:defRPr>
            </a:lvl3pPr>
            <a:lvl4pPr marL="1371600" marR="0" lvl="3" indent="0" algn="ctr" rtl="0">
              <a:spcBef>
                <a:spcPts val="280"/>
              </a:spcBef>
              <a:buClr>
                <a:schemeClr val="accent1"/>
              </a:buClr>
              <a:buFont typeface="Noto Sans Symbols"/>
              <a:buNone/>
              <a:defRPr sz="1400" b="0" i="0" u="none" strike="noStrike" cap="none">
                <a:solidFill>
                  <a:srgbClr val="919091"/>
                </a:solidFill>
                <a:latin typeface="Georgia"/>
                <a:ea typeface="Georgia"/>
                <a:cs typeface="Georgia"/>
                <a:sym typeface="Georgia"/>
              </a:defRPr>
            </a:lvl4pPr>
            <a:lvl5pPr marL="1828800" marR="0" lvl="4" indent="0" algn="ctr" rtl="0">
              <a:spcBef>
                <a:spcPts val="240"/>
              </a:spcBef>
              <a:buClr>
                <a:schemeClr val="accent1"/>
              </a:buClr>
              <a:buFont typeface="Noto Sans Symbols"/>
              <a:buNone/>
              <a:defRPr sz="1200" b="0" i="0" u="none" strike="noStrike" cap="none">
                <a:solidFill>
                  <a:srgbClr val="919091"/>
                </a:solidFill>
                <a:latin typeface="Georgia"/>
                <a:ea typeface="Georgia"/>
                <a:cs typeface="Georgia"/>
                <a:sym typeface="Georgia"/>
              </a:defRPr>
            </a:lvl5pPr>
            <a:lvl6pPr marL="2286000" marR="0" lvl="5" indent="0" algn="ctr" rtl="0">
              <a:spcBef>
                <a:spcPts val="400"/>
              </a:spcBef>
              <a:buClr>
                <a:srgbClr val="919091"/>
              </a:buClr>
              <a:buFont typeface="Arial"/>
              <a:buNone/>
              <a:defRPr sz="2000" b="0" i="0" u="none" strike="noStrike" cap="none">
                <a:solidFill>
                  <a:srgbClr val="919091"/>
                </a:solidFill>
                <a:latin typeface="Georgia"/>
                <a:ea typeface="Georgia"/>
                <a:cs typeface="Georgia"/>
                <a:sym typeface="Georgia"/>
              </a:defRPr>
            </a:lvl6pPr>
            <a:lvl7pPr marL="2743200" marR="0" lvl="6" indent="0" algn="ctr" rtl="0">
              <a:spcBef>
                <a:spcPts val="400"/>
              </a:spcBef>
              <a:buClr>
                <a:srgbClr val="919091"/>
              </a:buClr>
              <a:buFont typeface="Arial"/>
              <a:buNone/>
              <a:defRPr sz="2000" b="0" i="0" u="none" strike="noStrike" cap="none">
                <a:solidFill>
                  <a:srgbClr val="919091"/>
                </a:solidFill>
                <a:latin typeface="Georgia"/>
                <a:ea typeface="Georgia"/>
                <a:cs typeface="Georgia"/>
                <a:sym typeface="Georgia"/>
              </a:defRPr>
            </a:lvl7pPr>
            <a:lvl8pPr marL="3200400" marR="0" lvl="7" indent="0" algn="ctr" rtl="0">
              <a:spcBef>
                <a:spcPts val="400"/>
              </a:spcBef>
              <a:buClr>
                <a:srgbClr val="919091"/>
              </a:buClr>
              <a:buFont typeface="Arial"/>
              <a:buNone/>
              <a:defRPr sz="2000" b="0" i="0" u="none" strike="noStrike" cap="none">
                <a:solidFill>
                  <a:srgbClr val="919091"/>
                </a:solidFill>
                <a:latin typeface="Georgia"/>
                <a:ea typeface="Georgia"/>
                <a:cs typeface="Georgia"/>
                <a:sym typeface="Georgia"/>
              </a:defRPr>
            </a:lvl8pPr>
            <a:lvl9pPr marL="3657600" marR="0" lvl="8" indent="0" algn="ctr" rtl="0">
              <a:spcBef>
                <a:spcPts val="400"/>
              </a:spcBef>
              <a:buClr>
                <a:srgbClr val="919091"/>
              </a:buClr>
              <a:buFont typeface="Arial"/>
              <a:buNone/>
              <a:defRPr sz="2000" b="0" i="0" u="none" strike="noStrike" cap="none">
                <a:solidFill>
                  <a:srgbClr val="919091"/>
                </a:solidFill>
                <a:latin typeface="Georgia"/>
                <a:ea typeface="Georgia"/>
                <a:cs typeface="Georgia"/>
                <a:sym typeface="Georgia"/>
              </a:defRPr>
            </a:lvl9pPr>
          </a:lstStyle>
          <a:p>
            <a:endParaRPr/>
          </a:p>
        </p:txBody>
      </p:sp>
      <p:pic>
        <p:nvPicPr>
          <p:cNvPr id="17" name="Shape 17" descr="gene_tag_1cr.eps"/>
          <p:cNvPicPr preferRelativeResize="0"/>
          <p:nvPr/>
        </p:nvPicPr>
        <p:blipFill rotWithShape="1">
          <a:blip r:embed="rId3">
            <a:alphaModFix/>
          </a:blip>
          <a:srcRect/>
          <a:stretch/>
        </p:blipFill>
        <p:spPr>
          <a:xfrm>
            <a:off x="7664488" y="6401507"/>
            <a:ext cx="1019832" cy="365124"/>
          </a:xfrm>
          <a:prstGeom prst="rect">
            <a:avLst/>
          </a:prstGeom>
          <a:noFill/>
          <a:ln>
            <a:noFill/>
          </a:ln>
        </p:spPr>
      </p:pic>
      <p:cxnSp>
        <p:nvCxnSpPr>
          <p:cNvPr id="18" name="Shape 18"/>
          <p:cNvCxnSpPr/>
          <p:nvPr/>
        </p:nvCxnSpPr>
        <p:spPr>
          <a:xfrm>
            <a:off x="711251" y="1428089"/>
            <a:ext cx="1780323" cy="0"/>
          </a:xfrm>
          <a:prstGeom prst="straightConnector1">
            <a:avLst/>
          </a:prstGeom>
          <a:noFill/>
          <a:ln w="76200" cap="flat" cmpd="sng">
            <a:solidFill>
              <a:srgbClr val="FFFFFF"/>
            </a:solidFill>
            <a:prstDash val="solid"/>
            <a:round/>
            <a:headEnd type="none" w="med" len="med"/>
            <a:tailEnd type="none" w="med" len="med"/>
          </a:ln>
        </p:spPr>
      </p:cxnSp>
      <p:sp>
        <p:nvSpPr>
          <p:cNvPr id="19" name="Shape 19"/>
          <p:cNvSpPr txBox="1">
            <a:spLocks noGrp="1"/>
          </p:cNvSpPr>
          <p:nvPr>
            <p:ph type="ctrTitle"/>
          </p:nvPr>
        </p:nvSpPr>
        <p:spPr>
          <a:xfrm>
            <a:off x="575727" y="2526218"/>
            <a:ext cx="8012010" cy="995209"/>
          </a:xfrm>
          <a:prstGeom prst="rect">
            <a:avLst/>
          </a:prstGeom>
          <a:noFill/>
          <a:ln>
            <a:noFill/>
          </a:ln>
        </p:spPr>
        <p:txBody>
          <a:bodyPr lIns="91425" tIns="91425" rIns="91425" bIns="91425" anchor="ctr" anchorCtr="0"/>
          <a:lstStyle>
            <a:lvl1pPr marL="0" marR="0" lvl="0" indent="0" algn="l" rtl="0">
              <a:lnSpc>
                <a:spcPct val="110000"/>
              </a:lnSpc>
              <a:spcBef>
                <a:spcPts val="0"/>
              </a:spcBef>
              <a:buClr>
                <a:srgbClr val="FFFFFF"/>
              </a:buClr>
              <a:buFont typeface="Arial"/>
              <a:buNone/>
              <a:defRPr sz="5000" b="1" i="0" u="none" strike="noStrike" cap="none">
                <a:solidFill>
                  <a:srgbClr val="FFFFFF"/>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614596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 Blank">
    <p:spTree>
      <p:nvGrpSpPr>
        <p:cNvPr id="1" name="Shape 38"/>
        <p:cNvGrpSpPr/>
        <p:nvPr/>
      </p:nvGrpSpPr>
      <p:grpSpPr>
        <a:xfrm>
          <a:off x="0" y="0"/>
          <a:ext cx="0" cy="0"/>
          <a:chOff x="0" y="0"/>
          <a:chExt cx="0" cy="0"/>
        </a:xfrm>
      </p:grpSpPr>
      <p:cxnSp>
        <p:nvCxnSpPr>
          <p:cNvPr id="39" name="Shape 39"/>
          <p:cNvCxnSpPr/>
          <p:nvPr/>
        </p:nvCxnSpPr>
        <p:spPr>
          <a:xfrm>
            <a:off x="0" y="6282376"/>
            <a:ext cx="9144000" cy="0"/>
          </a:xfrm>
          <a:prstGeom prst="straightConnector1">
            <a:avLst/>
          </a:prstGeom>
          <a:noFill/>
          <a:ln w="57150" cap="flat" cmpd="sng">
            <a:solidFill>
              <a:srgbClr val="B0BC1D"/>
            </a:solidFill>
            <a:prstDash val="solid"/>
            <a:round/>
            <a:headEnd type="none" w="med" len="med"/>
            <a:tailEnd type="none" w="med" len="med"/>
          </a:ln>
        </p:spPr>
      </p:cxnSp>
      <p:sp>
        <p:nvSpPr>
          <p:cNvPr id="40" name="Shape 40"/>
          <p:cNvSpPr txBox="1">
            <a:spLocks noGrp="1"/>
          </p:cNvSpPr>
          <p:nvPr>
            <p:ph type="title"/>
          </p:nvPr>
        </p:nvSpPr>
        <p:spPr>
          <a:xfrm>
            <a:off x="365127" y="235531"/>
            <a:ext cx="8530001" cy="943848"/>
          </a:xfrm>
          <a:prstGeom prst="rect">
            <a:avLst/>
          </a:prstGeom>
          <a:noFill/>
          <a:ln>
            <a:noFill/>
          </a:ln>
        </p:spPr>
        <p:txBody>
          <a:bodyPr lIns="91425" tIns="91425" rIns="91425" bIns="91425" anchor="ctr" anchorCtr="0"/>
          <a:lstStyle>
            <a:lvl1pPr marL="0" marR="0" lvl="0" indent="0" algn="l" rtl="0">
              <a:spcBef>
                <a:spcPts val="0"/>
              </a:spcBef>
              <a:buClr>
                <a:schemeClr val="accent6"/>
              </a:buClr>
              <a:buFont typeface="Arial"/>
              <a:buNone/>
              <a:defRPr sz="2800" b="1" i="0" u="none" strike="noStrike" cap="none">
                <a:solidFill>
                  <a:schemeClr val="accent6"/>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sldNum" idx="12"/>
          </p:nvPr>
        </p:nvSpPr>
        <p:spPr>
          <a:xfrm>
            <a:off x="8506507" y="6421829"/>
            <a:ext cx="637492" cy="365124"/>
          </a:xfrm>
          <a:prstGeom prst="rect">
            <a:avLst/>
          </a:prstGeom>
          <a:noFill/>
          <a:ln>
            <a:noFill/>
          </a:ln>
        </p:spPr>
        <p:txBody>
          <a:bodyPr lIns="91425" tIns="45700" rIns="91425" bIns="45700" anchor="t" anchorCtr="0">
            <a:noAutofit/>
          </a:bodyPr>
          <a:lstStyle/>
          <a:p>
            <a:pPr algn="r">
              <a:buSzPct val="25000"/>
            </a:pPr>
            <a:fld id="{00000000-1234-1234-1234-123412341234}" type="slidenum">
              <a:rPr lang="en-US" sz="1200">
                <a:solidFill>
                  <a:srgbClr val="195695"/>
                </a:solidFill>
                <a:latin typeface="Georgia"/>
                <a:ea typeface="Georgia"/>
                <a:cs typeface="Georgia"/>
                <a:sym typeface="Georgia"/>
              </a:rPr>
              <a:pPr algn="r">
                <a:buSzPct val="25000"/>
              </a:pPr>
              <a:t>‹#›</a:t>
            </a:fld>
            <a:endParaRPr lang="en-US" sz="1200" dirty="0">
              <a:solidFill>
                <a:srgbClr val="195695"/>
              </a:solidFill>
              <a:latin typeface="Georgia"/>
              <a:ea typeface="Georgia"/>
              <a:cs typeface="Georgia"/>
              <a:sym typeface="Georgia"/>
            </a:endParaRPr>
          </a:p>
        </p:txBody>
      </p:sp>
    </p:spTree>
    <p:extLst>
      <p:ext uri="{BB962C8B-B14F-4D97-AF65-F5344CB8AC3E}">
        <p14:creationId xmlns:p14="http://schemas.microsoft.com/office/powerpoint/2010/main" val="4068360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4_Thank you">
    <p:bg>
      <p:bgPr>
        <a:gradFill>
          <a:gsLst>
            <a:gs pos="0">
              <a:srgbClr val="D9790A"/>
            </a:gs>
            <a:gs pos="31000">
              <a:srgbClr val="D9790A"/>
            </a:gs>
            <a:gs pos="99000">
              <a:srgbClr val="566BFF"/>
            </a:gs>
            <a:gs pos="100000">
              <a:srgbClr val="566BFF"/>
            </a:gs>
          </a:gsLst>
          <a:lin ang="3360000" scaled="0"/>
        </a:gradFill>
        <a:effectLst/>
      </p:bgPr>
    </p:bg>
    <p:spTree>
      <p:nvGrpSpPr>
        <p:cNvPr id="1" name="Shape 56"/>
        <p:cNvGrpSpPr/>
        <p:nvPr/>
      </p:nvGrpSpPr>
      <p:grpSpPr>
        <a:xfrm>
          <a:off x="0" y="0"/>
          <a:ext cx="0" cy="0"/>
          <a:chOff x="0" y="0"/>
          <a:chExt cx="0" cy="0"/>
        </a:xfrm>
      </p:grpSpPr>
      <p:sp>
        <p:nvSpPr>
          <p:cNvPr id="57" name="Shape 57"/>
          <p:cNvSpPr/>
          <p:nvPr/>
        </p:nvSpPr>
        <p:spPr>
          <a:xfrm>
            <a:off x="597329" y="4022513"/>
            <a:ext cx="3753692" cy="410400"/>
          </a:xfrm>
          <a:prstGeom prst="rect">
            <a:avLst/>
          </a:prstGeom>
          <a:noFill/>
          <a:ln>
            <a:noFill/>
          </a:ln>
        </p:spPr>
        <p:txBody>
          <a:bodyPr lIns="91425" tIns="45700" rIns="91425" bIns="45700" anchor="t" anchorCtr="0">
            <a:noAutofit/>
          </a:bodyPr>
          <a:lstStyle/>
          <a:p>
            <a:pPr>
              <a:buClr>
                <a:srgbClr val="FFFFFF"/>
              </a:buClr>
              <a:buSzPct val="25000"/>
              <a:buFont typeface="Georgia"/>
              <a:buNone/>
            </a:pPr>
            <a:r>
              <a:rPr lang="en-US" sz="1600" i="1" kern="0" dirty="0">
                <a:solidFill>
                  <a:srgbClr val="FFFFFF"/>
                </a:solidFill>
                <a:latin typeface="Georgia"/>
                <a:ea typeface="Georgia"/>
                <a:cs typeface="Georgia"/>
                <a:sym typeface="Georgia"/>
              </a:rPr>
              <a:t>Questions? Contact email@gene.com</a:t>
            </a:r>
          </a:p>
        </p:txBody>
      </p:sp>
      <p:cxnSp>
        <p:nvCxnSpPr>
          <p:cNvPr id="58" name="Shape 58"/>
          <p:cNvCxnSpPr/>
          <p:nvPr/>
        </p:nvCxnSpPr>
        <p:spPr>
          <a:xfrm>
            <a:off x="711253" y="1428089"/>
            <a:ext cx="1780323" cy="0"/>
          </a:xfrm>
          <a:prstGeom prst="straightConnector1">
            <a:avLst/>
          </a:prstGeom>
          <a:noFill/>
          <a:ln w="76200" cap="flat" cmpd="sng">
            <a:solidFill>
              <a:srgbClr val="FFFFFF"/>
            </a:solidFill>
            <a:prstDash val="solid"/>
            <a:round/>
            <a:headEnd type="none" w="med" len="med"/>
            <a:tailEnd type="none" w="med" len="med"/>
          </a:ln>
        </p:spPr>
      </p:cxnSp>
      <p:sp>
        <p:nvSpPr>
          <p:cNvPr id="59" name="Shape 59"/>
          <p:cNvSpPr txBox="1">
            <a:spLocks noGrp="1"/>
          </p:cNvSpPr>
          <p:nvPr>
            <p:ph type="ctrTitle"/>
          </p:nvPr>
        </p:nvSpPr>
        <p:spPr>
          <a:xfrm>
            <a:off x="575729" y="2526218"/>
            <a:ext cx="8012010" cy="995209"/>
          </a:xfrm>
          <a:prstGeom prst="rect">
            <a:avLst/>
          </a:prstGeom>
          <a:noFill/>
          <a:ln>
            <a:noFill/>
          </a:ln>
        </p:spPr>
        <p:txBody>
          <a:bodyPr lIns="91425" tIns="91425" rIns="91425" bIns="91425" anchor="ctr" anchorCtr="0"/>
          <a:lstStyle>
            <a:lvl1pPr marL="0" marR="0" lvl="0" indent="0" algn="l" rtl="0">
              <a:lnSpc>
                <a:spcPct val="110000"/>
              </a:lnSpc>
              <a:spcBef>
                <a:spcPts val="0"/>
              </a:spcBef>
              <a:buClr>
                <a:srgbClr val="FFFFFF"/>
              </a:buClr>
              <a:buFont typeface="Arial"/>
              <a:buNone/>
              <a:defRPr sz="5000" b="1" i="0" u="none" strike="noStrike" cap="none">
                <a:solidFill>
                  <a:srgbClr val="FFFFFF"/>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60" name="Shape 60" descr="gene_tag_1cr.eps"/>
          <p:cNvPicPr preferRelativeResize="0"/>
          <p:nvPr/>
        </p:nvPicPr>
        <p:blipFill rotWithShape="1">
          <a:blip r:embed="rId2">
            <a:alphaModFix/>
          </a:blip>
          <a:srcRect/>
          <a:stretch/>
        </p:blipFill>
        <p:spPr>
          <a:xfrm>
            <a:off x="7664489" y="6401507"/>
            <a:ext cx="1019832" cy="365124"/>
          </a:xfrm>
          <a:prstGeom prst="rect">
            <a:avLst/>
          </a:prstGeom>
          <a:noFill/>
          <a:ln>
            <a:noFill/>
          </a:ln>
        </p:spPr>
      </p:pic>
    </p:spTree>
    <p:extLst>
      <p:ext uri="{BB962C8B-B14F-4D97-AF65-F5344CB8AC3E}">
        <p14:creationId xmlns:p14="http://schemas.microsoft.com/office/powerpoint/2010/main" val="2625043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1_Thank you">
    <p:bg>
      <p:bgPr>
        <a:gradFill>
          <a:gsLst>
            <a:gs pos="0">
              <a:srgbClr val="93A318"/>
            </a:gs>
            <a:gs pos="20000">
              <a:srgbClr val="93A318"/>
            </a:gs>
            <a:gs pos="100000">
              <a:srgbClr val="00A5FF"/>
            </a:gs>
          </a:gsLst>
          <a:lin ang="3360000" scaled="0"/>
        </a:gradFill>
        <a:effectLst/>
      </p:bgPr>
    </p:bg>
    <p:spTree>
      <p:nvGrpSpPr>
        <p:cNvPr id="1" name="Shape 61"/>
        <p:cNvGrpSpPr/>
        <p:nvPr/>
      </p:nvGrpSpPr>
      <p:grpSpPr>
        <a:xfrm>
          <a:off x="0" y="0"/>
          <a:ext cx="0" cy="0"/>
          <a:chOff x="0" y="0"/>
          <a:chExt cx="0" cy="0"/>
        </a:xfrm>
      </p:grpSpPr>
      <p:sp>
        <p:nvSpPr>
          <p:cNvPr id="62" name="Shape 62"/>
          <p:cNvSpPr/>
          <p:nvPr/>
        </p:nvSpPr>
        <p:spPr>
          <a:xfrm>
            <a:off x="597329" y="4022513"/>
            <a:ext cx="3753692" cy="410400"/>
          </a:xfrm>
          <a:prstGeom prst="rect">
            <a:avLst/>
          </a:prstGeom>
          <a:noFill/>
          <a:ln>
            <a:noFill/>
          </a:ln>
        </p:spPr>
        <p:txBody>
          <a:bodyPr lIns="91425" tIns="45700" rIns="91425" bIns="45700" anchor="t" anchorCtr="0">
            <a:noAutofit/>
          </a:bodyPr>
          <a:lstStyle/>
          <a:p>
            <a:pPr>
              <a:buClr>
                <a:srgbClr val="FFFFFF"/>
              </a:buClr>
              <a:buSzPct val="25000"/>
              <a:buFont typeface="Georgia"/>
              <a:buNone/>
            </a:pPr>
            <a:r>
              <a:rPr lang="en-US" sz="1600" i="1" kern="0" dirty="0">
                <a:solidFill>
                  <a:srgbClr val="FFFFFF"/>
                </a:solidFill>
                <a:latin typeface="Georgia"/>
                <a:ea typeface="Georgia"/>
                <a:cs typeface="Georgia"/>
                <a:sym typeface="Georgia"/>
              </a:rPr>
              <a:t>Questions? Contact email@gene.com</a:t>
            </a:r>
          </a:p>
        </p:txBody>
      </p:sp>
      <p:cxnSp>
        <p:nvCxnSpPr>
          <p:cNvPr id="63" name="Shape 63"/>
          <p:cNvCxnSpPr/>
          <p:nvPr/>
        </p:nvCxnSpPr>
        <p:spPr>
          <a:xfrm>
            <a:off x="711253" y="1428089"/>
            <a:ext cx="1780323" cy="0"/>
          </a:xfrm>
          <a:prstGeom prst="straightConnector1">
            <a:avLst/>
          </a:prstGeom>
          <a:noFill/>
          <a:ln w="76200" cap="flat" cmpd="sng">
            <a:solidFill>
              <a:srgbClr val="FFFFFF"/>
            </a:solidFill>
            <a:prstDash val="solid"/>
            <a:round/>
            <a:headEnd type="none" w="med" len="med"/>
            <a:tailEnd type="none" w="med" len="med"/>
          </a:ln>
        </p:spPr>
      </p:cxnSp>
      <p:sp>
        <p:nvSpPr>
          <p:cNvPr id="64" name="Shape 64"/>
          <p:cNvSpPr txBox="1">
            <a:spLocks noGrp="1"/>
          </p:cNvSpPr>
          <p:nvPr>
            <p:ph type="ctrTitle"/>
          </p:nvPr>
        </p:nvSpPr>
        <p:spPr>
          <a:xfrm>
            <a:off x="575729" y="2526218"/>
            <a:ext cx="8012010" cy="995209"/>
          </a:xfrm>
          <a:prstGeom prst="rect">
            <a:avLst/>
          </a:prstGeom>
          <a:noFill/>
          <a:ln>
            <a:noFill/>
          </a:ln>
        </p:spPr>
        <p:txBody>
          <a:bodyPr lIns="91425" tIns="91425" rIns="91425" bIns="91425" anchor="ctr" anchorCtr="0"/>
          <a:lstStyle>
            <a:lvl1pPr marL="0" marR="0" lvl="0" indent="0" algn="l" rtl="0">
              <a:lnSpc>
                <a:spcPct val="110000"/>
              </a:lnSpc>
              <a:spcBef>
                <a:spcPts val="0"/>
              </a:spcBef>
              <a:buClr>
                <a:srgbClr val="FFFFFF"/>
              </a:buClr>
              <a:buFont typeface="Arial"/>
              <a:buNone/>
              <a:defRPr sz="5000" b="1" i="0" u="none" strike="noStrike" cap="none">
                <a:solidFill>
                  <a:srgbClr val="FFFFFF"/>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65" name="Shape 65" descr="gene_tag_1cr.eps"/>
          <p:cNvPicPr preferRelativeResize="0"/>
          <p:nvPr/>
        </p:nvPicPr>
        <p:blipFill rotWithShape="1">
          <a:blip r:embed="rId2">
            <a:alphaModFix/>
          </a:blip>
          <a:srcRect/>
          <a:stretch/>
        </p:blipFill>
        <p:spPr>
          <a:xfrm>
            <a:off x="7664489" y="6401507"/>
            <a:ext cx="1019832" cy="365124"/>
          </a:xfrm>
          <a:prstGeom prst="rect">
            <a:avLst/>
          </a:prstGeom>
          <a:noFill/>
          <a:ln>
            <a:noFill/>
          </a:ln>
        </p:spPr>
      </p:pic>
    </p:spTree>
    <p:extLst>
      <p:ext uri="{BB962C8B-B14F-4D97-AF65-F5344CB8AC3E}">
        <p14:creationId xmlns:p14="http://schemas.microsoft.com/office/powerpoint/2010/main" val="3302813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2_Thank you">
    <p:bg>
      <p:bgPr>
        <a:gradFill>
          <a:gsLst>
            <a:gs pos="0">
              <a:srgbClr val="8C2633"/>
            </a:gs>
            <a:gs pos="41000">
              <a:srgbClr val="8C2633"/>
            </a:gs>
            <a:gs pos="91000">
              <a:srgbClr val="E28C05"/>
            </a:gs>
            <a:gs pos="100000">
              <a:srgbClr val="E28C05"/>
            </a:gs>
          </a:gsLst>
          <a:lin ang="3360000" scaled="0"/>
        </a:gradFill>
        <a:effectLst/>
      </p:bgPr>
    </p:bg>
    <p:spTree>
      <p:nvGrpSpPr>
        <p:cNvPr id="1" name="Shape 66"/>
        <p:cNvGrpSpPr/>
        <p:nvPr/>
      </p:nvGrpSpPr>
      <p:grpSpPr>
        <a:xfrm>
          <a:off x="0" y="0"/>
          <a:ext cx="0" cy="0"/>
          <a:chOff x="0" y="0"/>
          <a:chExt cx="0" cy="0"/>
        </a:xfrm>
      </p:grpSpPr>
      <p:sp>
        <p:nvSpPr>
          <p:cNvPr id="67" name="Shape 67"/>
          <p:cNvSpPr/>
          <p:nvPr/>
        </p:nvSpPr>
        <p:spPr>
          <a:xfrm>
            <a:off x="597329" y="4022513"/>
            <a:ext cx="3753692" cy="410400"/>
          </a:xfrm>
          <a:prstGeom prst="rect">
            <a:avLst/>
          </a:prstGeom>
          <a:noFill/>
          <a:ln>
            <a:noFill/>
          </a:ln>
        </p:spPr>
        <p:txBody>
          <a:bodyPr lIns="91425" tIns="45700" rIns="91425" bIns="45700" anchor="t" anchorCtr="0">
            <a:noAutofit/>
          </a:bodyPr>
          <a:lstStyle/>
          <a:p>
            <a:pPr>
              <a:buClr>
                <a:srgbClr val="FFFFFF"/>
              </a:buClr>
              <a:buSzPct val="25000"/>
              <a:buFont typeface="Georgia"/>
              <a:buNone/>
            </a:pPr>
            <a:r>
              <a:rPr lang="en-US" sz="1600" i="1" kern="0" dirty="0">
                <a:solidFill>
                  <a:srgbClr val="FFFFFF"/>
                </a:solidFill>
                <a:latin typeface="Georgia"/>
                <a:ea typeface="Georgia"/>
                <a:cs typeface="Georgia"/>
                <a:sym typeface="Georgia"/>
              </a:rPr>
              <a:t>Questions? Contact email@gene.com</a:t>
            </a:r>
          </a:p>
        </p:txBody>
      </p:sp>
      <p:cxnSp>
        <p:nvCxnSpPr>
          <p:cNvPr id="68" name="Shape 68"/>
          <p:cNvCxnSpPr/>
          <p:nvPr/>
        </p:nvCxnSpPr>
        <p:spPr>
          <a:xfrm>
            <a:off x="711253" y="1428089"/>
            <a:ext cx="1780323" cy="0"/>
          </a:xfrm>
          <a:prstGeom prst="straightConnector1">
            <a:avLst/>
          </a:prstGeom>
          <a:noFill/>
          <a:ln w="76200" cap="flat" cmpd="sng">
            <a:solidFill>
              <a:srgbClr val="FFFFFF"/>
            </a:solidFill>
            <a:prstDash val="solid"/>
            <a:round/>
            <a:headEnd type="none" w="med" len="med"/>
            <a:tailEnd type="none" w="med" len="med"/>
          </a:ln>
        </p:spPr>
      </p:cxnSp>
      <p:sp>
        <p:nvSpPr>
          <p:cNvPr id="69" name="Shape 69"/>
          <p:cNvSpPr txBox="1">
            <a:spLocks noGrp="1"/>
          </p:cNvSpPr>
          <p:nvPr>
            <p:ph type="ctrTitle"/>
          </p:nvPr>
        </p:nvSpPr>
        <p:spPr>
          <a:xfrm>
            <a:off x="575729" y="2526218"/>
            <a:ext cx="8012010" cy="995209"/>
          </a:xfrm>
          <a:prstGeom prst="rect">
            <a:avLst/>
          </a:prstGeom>
          <a:noFill/>
          <a:ln>
            <a:noFill/>
          </a:ln>
        </p:spPr>
        <p:txBody>
          <a:bodyPr lIns="91425" tIns="91425" rIns="91425" bIns="91425" anchor="ctr" anchorCtr="0"/>
          <a:lstStyle>
            <a:lvl1pPr marL="0" marR="0" lvl="0" indent="0" algn="l" rtl="0">
              <a:lnSpc>
                <a:spcPct val="110000"/>
              </a:lnSpc>
              <a:spcBef>
                <a:spcPts val="0"/>
              </a:spcBef>
              <a:buClr>
                <a:srgbClr val="FFFFFF"/>
              </a:buClr>
              <a:buFont typeface="Arial"/>
              <a:buNone/>
              <a:defRPr sz="5000" b="1" i="0" u="none" strike="noStrike" cap="none">
                <a:solidFill>
                  <a:srgbClr val="FFFFFF"/>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70" name="Shape 70" descr="gene_tag_1cr.eps"/>
          <p:cNvPicPr preferRelativeResize="0"/>
          <p:nvPr/>
        </p:nvPicPr>
        <p:blipFill rotWithShape="1">
          <a:blip r:embed="rId2">
            <a:alphaModFix/>
          </a:blip>
          <a:srcRect/>
          <a:stretch/>
        </p:blipFill>
        <p:spPr>
          <a:xfrm>
            <a:off x="7664489" y="6401507"/>
            <a:ext cx="1019832" cy="365124"/>
          </a:xfrm>
          <a:prstGeom prst="rect">
            <a:avLst/>
          </a:prstGeom>
          <a:noFill/>
          <a:ln>
            <a:noFill/>
          </a:ln>
        </p:spPr>
      </p:pic>
    </p:spTree>
    <p:extLst>
      <p:ext uri="{BB962C8B-B14F-4D97-AF65-F5344CB8AC3E}">
        <p14:creationId xmlns:p14="http://schemas.microsoft.com/office/powerpoint/2010/main" val="3408976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3_Thank you">
    <p:bg>
      <p:bgPr>
        <a:gradFill>
          <a:gsLst>
            <a:gs pos="0">
              <a:srgbClr val="6F6C64"/>
            </a:gs>
            <a:gs pos="26000">
              <a:srgbClr val="6F6C64"/>
            </a:gs>
            <a:gs pos="100000">
              <a:srgbClr val="00A5FF"/>
            </a:gs>
          </a:gsLst>
          <a:lin ang="3360000" scaled="0"/>
        </a:gradFill>
        <a:effectLst/>
      </p:bgPr>
    </p:bg>
    <p:spTree>
      <p:nvGrpSpPr>
        <p:cNvPr id="1" name="Shape 71"/>
        <p:cNvGrpSpPr/>
        <p:nvPr/>
      </p:nvGrpSpPr>
      <p:grpSpPr>
        <a:xfrm>
          <a:off x="0" y="0"/>
          <a:ext cx="0" cy="0"/>
          <a:chOff x="0" y="0"/>
          <a:chExt cx="0" cy="0"/>
        </a:xfrm>
      </p:grpSpPr>
      <p:sp>
        <p:nvSpPr>
          <p:cNvPr id="72" name="Shape 72"/>
          <p:cNvSpPr/>
          <p:nvPr/>
        </p:nvSpPr>
        <p:spPr>
          <a:xfrm>
            <a:off x="597329" y="4022513"/>
            <a:ext cx="3753692" cy="410400"/>
          </a:xfrm>
          <a:prstGeom prst="rect">
            <a:avLst/>
          </a:prstGeom>
          <a:noFill/>
          <a:ln>
            <a:noFill/>
          </a:ln>
        </p:spPr>
        <p:txBody>
          <a:bodyPr lIns="91425" tIns="45700" rIns="91425" bIns="45700" anchor="t" anchorCtr="0">
            <a:noAutofit/>
          </a:bodyPr>
          <a:lstStyle/>
          <a:p>
            <a:pPr>
              <a:buClr>
                <a:srgbClr val="FFFFFF"/>
              </a:buClr>
              <a:buSzPct val="25000"/>
              <a:buFont typeface="Georgia"/>
              <a:buNone/>
            </a:pPr>
            <a:r>
              <a:rPr lang="en-US" sz="1600" i="1" kern="0" dirty="0">
                <a:solidFill>
                  <a:srgbClr val="FFFFFF"/>
                </a:solidFill>
                <a:latin typeface="Georgia"/>
                <a:ea typeface="Georgia"/>
                <a:cs typeface="Georgia"/>
                <a:sym typeface="Georgia"/>
              </a:rPr>
              <a:t>Questions? Contact email@gene.com</a:t>
            </a:r>
          </a:p>
        </p:txBody>
      </p:sp>
      <p:cxnSp>
        <p:nvCxnSpPr>
          <p:cNvPr id="73" name="Shape 73"/>
          <p:cNvCxnSpPr/>
          <p:nvPr/>
        </p:nvCxnSpPr>
        <p:spPr>
          <a:xfrm>
            <a:off x="711253" y="1428089"/>
            <a:ext cx="1780323" cy="0"/>
          </a:xfrm>
          <a:prstGeom prst="straightConnector1">
            <a:avLst/>
          </a:prstGeom>
          <a:noFill/>
          <a:ln w="76200" cap="flat" cmpd="sng">
            <a:solidFill>
              <a:srgbClr val="FFFFFF"/>
            </a:solidFill>
            <a:prstDash val="solid"/>
            <a:round/>
            <a:headEnd type="none" w="med" len="med"/>
            <a:tailEnd type="none" w="med" len="med"/>
          </a:ln>
        </p:spPr>
      </p:cxnSp>
      <p:sp>
        <p:nvSpPr>
          <p:cNvPr id="74" name="Shape 74"/>
          <p:cNvSpPr txBox="1">
            <a:spLocks noGrp="1"/>
          </p:cNvSpPr>
          <p:nvPr>
            <p:ph type="ctrTitle"/>
          </p:nvPr>
        </p:nvSpPr>
        <p:spPr>
          <a:xfrm>
            <a:off x="575729" y="2526218"/>
            <a:ext cx="8012010" cy="995209"/>
          </a:xfrm>
          <a:prstGeom prst="rect">
            <a:avLst/>
          </a:prstGeom>
          <a:noFill/>
          <a:ln>
            <a:noFill/>
          </a:ln>
        </p:spPr>
        <p:txBody>
          <a:bodyPr lIns="91425" tIns="91425" rIns="91425" bIns="91425" anchor="ctr" anchorCtr="0"/>
          <a:lstStyle>
            <a:lvl1pPr marL="0" marR="0" lvl="0" indent="0" algn="l" rtl="0">
              <a:lnSpc>
                <a:spcPct val="110000"/>
              </a:lnSpc>
              <a:spcBef>
                <a:spcPts val="0"/>
              </a:spcBef>
              <a:buClr>
                <a:srgbClr val="FFFFFF"/>
              </a:buClr>
              <a:buFont typeface="Arial"/>
              <a:buNone/>
              <a:defRPr sz="5000" b="1" i="0" u="none" strike="noStrike" cap="none">
                <a:solidFill>
                  <a:srgbClr val="FFFFFF"/>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75" name="Shape 75" descr="gene_tag_1cr.eps"/>
          <p:cNvPicPr preferRelativeResize="0"/>
          <p:nvPr/>
        </p:nvPicPr>
        <p:blipFill rotWithShape="1">
          <a:blip r:embed="rId2">
            <a:alphaModFix/>
          </a:blip>
          <a:srcRect/>
          <a:stretch/>
        </p:blipFill>
        <p:spPr>
          <a:xfrm>
            <a:off x="7664489" y="6401507"/>
            <a:ext cx="1019832" cy="365124"/>
          </a:xfrm>
          <a:prstGeom prst="rect">
            <a:avLst/>
          </a:prstGeom>
          <a:noFill/>
          <a:ln>
            <a:noFill/>
          </a:ln>
        </p:spPr>
      </p:pic>
    </p:spTree>
    <p:extLst>
      <p:ext uri="{BB962C8B-B14F-4D97-AF65-F5344CB8AC3E}">
        <p14:creationId xmlns:p14="http://schemas.microsoft.com/office/powerpoint/2010/main" val="4209438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76"/>
        <p:cNvGrpSpPr/>
        <p:nvPr/>
      </p:nvGrpSpPr>
      <p:grpSpPr>
        <a:xfrm>
          <a:off x="0" y="0"/>
          <a:ext cx="0" cy="0"/>
          <a:chOff x="0" y="0"/>
          <a:chExt cx="0" cy="0"/>
        </a:xfrm>
      </p:grpSpPr>
      <p:sp>
        <p:nvSpPr>
          <p:cNvPr id="77" name="Shape 77"/>
          <p:cNvSpPr/>
          <p:nvPr/>
        </p:nvSpPr>
        <p:spPr>
          <a:xfrm>
            <a:off x="0" y="1"/>
            <a:ext cx="9144000" cy="6857999"/>
          </a:xfrm>
          <a:prstGeom prst="rect">
            <a:avLst/>
          </a:prstGeom>
          <a:solidFill>
            <a:srgbClr val="B0BC1D"/>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algn="ctr"/>
            <a:endParaRPr sz="1800" kern="0" dirty="0">
              <a:solidFill>
                <a:srgbClr val="FFFFFF"/>
              </a:solidFill>
              <a:latin typeface="Georgia"/>
              <a:ea typeface="Georgia"/>
              <a:cs typeface="Georgia"/>
              <a:sym typeface="Georgia"/>
            </a:endParaRPr>
          </a:p>
        </p:txBody>
      </p:sp>
      <p:sp>
        <p:nvSpPr>
          <p:cNvPr id="78" name="Shape 78"/>
          <p:cNvSpPr txBox="1">
            <a:spLocks noGrp="1"/>
          </p:cNvSpPr>
          <p:nvPr>
            <p:ph type="ctrTitle"/>
          </p:nvPr>
        </p:nvSpPr>
        <p:spPr>
          <a:xfrm>
            <a:off x="575731" y="2526218"/>
            <a:ext cx="8339288" cy="995209"/>
          </a:xfrm>
          <a:prstGeom prst="rect">
            <a:avLst/>
          </a:prstGeom>
          <a:noFill/>
          <a:ln>
            <a:noFill/>
          </a:ln>
        </p:spPr>
        <p:txBody>
          <a:bodyPr lIns="91425" tIns="91425" rIns="91425" bIns="91425" anchor="ctr" anchorCtr="0"/>
          <a:lstStyle>
            <a:lvl1pPr marL="0" marR="0" lvl="0" indent="0" algn="l" rtl="0">
              <a:spcBef>
                <a:spcPts val="0"/>
              </a:spcBef>
              <a:buClr>
                <a:srgbClr val="FFFFFF"/>
              </a:buClr>
              <a:buFont typeface="Arial"/>
              <a:buNone/>
              <a:defRPr sz="4800" b="1" i="0" u="none" strike="noStrike" cap="none">
                <a:solidFill>
                  <a:srgbClr val="FFFFFF"/>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9" name="Shape 79"/>
          <p:cNvSpPr txBox="1">
            <a:spLocks noGrp="1"/>
          </p:cNvSpPr>
          <p:nvPr>
            <p:ph type="subTitle" idx="1"/>
          </p:nvPr>
        </p:nvSpPr>
        <p:spPr>
          <a:xfrm>
            <a:off x="575730" y="3532962"/>
            <a:ext cx="6400799" cy="1186513"/>
          </a:xfrm>
          <a:prstGeom prst="rect">
            <a:avLst/>
          </a:prstGeom>
          <a:noFill/>
          <a:ln>
            <a:noFill/>
          </a:ln>
        </p:spPr>
        <p:txBody>
          <a:bodyPr lIns="91425" tIns="91425" rIns="91425" bIns="91425" anchor="t" anchorCtr="0"/>
          <a:lstStyle>
            <a:lvl1pPr marL="0" marR="0" lvl="0" indent="0" algn="l" rtl="0">
              <a:spcBef>
                <a:spcPts val="400"/>
              </a:spcBef>
              <a:buClr>
                <a:schemeClr val="accent1"/>
              </a:buClr>
              <a:buFont typeface="Noto Sans Symbols"/>
              <a:buNone/>
              <a:defRPr sz="2000" b="0" i="0" u="none" strike="noStrike" cap="none">
                <a:solidFill>
                  <a:srgbClr val="FFFFFF"/>
                </a:solidFill>
                <a:latin typeface="Georgia"/>
                <a:ea typeface="Georgia"/>
                <a:cs typeface="Georgia"/>
                <a:sym typeface="Georgia"/>
              </a:defRPr>
            </a:lvl1pPr>
            <a:lvl2pPr marL="457200" marR="0" lvl="1" indent="0" algn="ctr" rtl="0">
              <a:spcBef>
                <a:spcPts val="360"/>
              </a:spcBef>
              <a:buClr>
                <a:schemeClr val="accent1"/>
              </a:buClr>
              <a:buFont typeface="Noto Sans Symbols"/>
              <a:buNone/>
              <a:defRPr sz="1800" b="0" i="0" u="none" strike="noStrike" cap="none">
                <a:solidFill>
                  <a:srgbClr val="919091"/>
                </a:solidFill>
                <a:latin typeface="Georgia"/>
                <a:ea typeface="Georgia"/>
                <a:cs typeface="Georgia"/>
                <a:sym typeface="Georgia"/>
              </a:defRPr>
            </a:lvl2pPr>
            <a:lvl3pPr marL="914400" marR="0" lvl="2" indent="0" algn="ctr" rtl="0">
              <a:spcBef>
                <a:spcPts val="320"/>
              </a:spcBef>
              <a:buClr>
                <a:schemeClr val="accent1"/>
              </a:buClr>
              <a:buFont typeface="Noto Sans Symbols"/>
              <a:buNone/>
              <a:defRPr sz="1600" b="0" i="0" u="none" strike="noStrike" cap="none">
                <a:solidFill>
                  <a:srgbClr val="919091"/>
                </a:solidFill>
                <a:latin typeface="Georgia"/>
                <a:ea typeface="Georgia"/>
                <a:cs typeface="Georgia"/>
                <a:sym typeface="Georgia"/>
              </a:defRPr>
            </a:lvl3pPr>
            <a:lvl4pPr marL="1371600" marR="0" lvl="3" indent="0" algn="ctr" rtl="0">
              <a:spcBef>
                <a:spcPts val="280"/>
              </a:spcBef>
              <a:buClr>
                <a:schemeClr val="accent1"/>
              </a:buClr>
              <a:buFont typeface="Noto Sans Symbols"/>
              <a:buNone/>
              <a:defRPr sz="1400" b="0" i="0" u="none" strike="noStrike" cap="none">
                <a:solidFill>
                  <a:srgbClr val="919091"/>
                </a:solidFill>
                <a:latin typeface="Georgia"/>
                <a:ea typeface="Georgia"/>
                <a:cs typeface="Georgia"/>
                <a:sym typeface="Georgia"/>
              </a:defRPr>
            </a:lvl4pPr>
            <a:lvl5pPr marL="1828800" marR="0" lvl="4" indent="0" algn="ctr" rtl="0">
              <a:spcBef>
                <a:spcPts val="240"/>
              </a:spcBef>
              <a:buClr>
                <a:schemeClr val="accent1"/>
              </a:buClr>
              <a:buFont typeface="Noto Sans Symbols"/>
              <a:buNone/>
              <a:defRPr sz="1200" b="0" i="0" u="none" strike="noStrike" cap="none">
                <a:solidFill>
                  <a:srgbClr val="919091"/>
                </a:solidFill>
                <a:latin typeface="Georgia"/>
                <a:ea typeface="Georgia"/>
                <a:cs typeface="Georgia"/>
                <a:sym typeface="Georgia"/>
              </a:defRPr>
            </a:lvl5pPr>
            <a:lvl6pPr marL="2286000" marR="0" lvl="5" indent="0" algn="ctr" rtl="0">
              <a:spcBef>
                <a:spcPts val="400"/>
              </a:spcBef>
              <a:buClr>
                <a:srgbClr val="919091"/>
              </a:buClr>
              <a:buFont typeface="Arial"/>
              <a:buNone/>
              <a:defRPr sz="2000" b="0" i="0" u="none" strike="noStrike" cap="none">
                <a:solidFill>
                  <a:srgbClr val="919091"/>
                </a:solidFill>
                <a:latin typeface="Georgia"/>
                <a:ea typeface="Georgia"/>
                <a:cs typeface="Georgia"/>
                <a:sym typeface="Georgia"/>
              </a:defRPr>
            </a:lvl6pPr>
            <a:lvl7pPr marL="2743200" marR="0" lvl="6" indent="0" algn="ctr" rtl="0">
              <a:spcBef>
                <a:spcPts val="400"/>
              </a:spcBef>
              <a:buClr>
                <a:srgbClr val="919091"/>
              </a:buClr>
              <a:buFont typeface="Arial"/>
              <a:buNone/>
              <a:defRPr sz="2000" b="0" i="0" u="none" strike="noStrike" cap="none">
                <a:solidFill>
                  <a:srgbClr val="919091"/>
                </a:solidFill>
                <a:latin typeface="Georgia"/>
                <a:ea typeface="Georgia"/>
                <a:cs typeface="Georgia"/>
                <a:sym typeface="Georgia"/>
              </a:defRPr>
            </a:lvl7pPr>
            <a:lvl8pPr marL="3200400" marR="0" lvl="7" indent="0" algn="ctr" rtl="0">
              <a:spcBef>
                <a:spcPts val="400"/>
              </a:spcBef>
              <a:buClr>
                <a:srgbClr val="919091"/>
              </a:buClr>
              <a:buFont typeface="Arial"/>
              <a:buNone/>
              <a:defRPr sz="2000" b="0" i="0" u="none" strike="noStrike" cap="none">
                <a:solidFill>
                  <a:srgbClr val="919091"/>
                </a:solidFill>
                <a:latin typeface="Georgia"/>
                <a:ea typeface="Georgia"/>
                <a:cs typeface="Georgia"/>
                <a:sym typeface="Georgia"/>
              </a:defRPr>
            </a:lvl8pPr>
            <a:lvl9pPr marL="3657600" marR="0" lvl="8" indent="0" algn="ctr" rtl="0">
              <a:spcBef>
                <a:spcPts val="400"/>
              </a:spcBef>
              <a:buClr>
                <a:srgbClr val="919091"/>
              </a:buClr>
              <a:buFont typeface="Arial"/>
              <a:buNone/>
              <a:defRPr sz="2000" b="0" i="0" u="none" strike="noStrike" cap="none">
                <a:solidFill>
                  <a:srgbClr val="919091"/>
                </a:solidFill>
                <a:latin typeface="Georgia"/>
                <a:ea typeface="Georgia"/>
                <a:cs typeface="Georgia"/>
                <a:sym typeface="Georgia"/>
              </a:defRPr>
            </a:lvl9pPr>
          </a:lstStyle>
          <a:p>
            <a:endParaRPr/>
          </a:p>
        </p:txBody>
      </p:sp>
      <p:pic>
        <p:nvPicPr>
          <p:cNvPr id="80" name="Shape 80" descr="gene_tag_1cr.eps"/>
          <p:cNvPicPr preferRelativeResize="0"/>
          <p:nvPr/>
        </p:nvPicPr>
        <p:blipFill rotWithShape="1">
          <a:blip r:embed="rId2">
            <a:alphaModFix/>
          </a:blip>
          <a:srcRect/>
          <a:stretch/>
        </p:blipFill>
        <p:spPr>
          <a:xfrm>
            <a:off x="7664489" y="6401507"/>
            <a:ext cx="1019832" cy="365124"/>
          </a:xfrm>
          <a:prstGeom prst="rect">
            <a:avLst/>
          </a:prstGeom>
          <a:noFill/>
          <a:ln>
            <a:noFill/>
          </a:ln>
        </p:spPr>
      </p:pic>
    </p:spTree>
    <p:extLst>
      <p:ext uri="{BB962C8B-B14F-4D97-AF65-F5344CB8AC3E}">
        <p14:creationId xmlns:p14="http://schemas.microsoft.com/office/powerpoint/2010/main" val="1641216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ection Header">
    <p:bg>
      <p:bgPr>
        <a:solidFill>
          <a:srgbClr val="303031"/>
        </a:solidFill>
        <a:effectLst/>
      </p:bgPr>
    </p:bg>
    <p:spTree>
      <p:nvGrpSpPr>
        <p:cNvPr id="1" name="Shape 81"/>
        <p:cNvGrpSpPr/>
        <p:nvPr/>
      </p:nvGrpSpPr>
      <p:grpSpPr>
        <a:xfrm>
          <a:off x="0" y="0"/>
          <a:ext cx="0" cy="0"/>
          <a:chOff x="0" y="0"/>
          <a:chExt cx="0" cy="0"/>
        </a:xfrm>
      </p:grpSpPr>
      <p:sp>
        <p:nvSpPr>
          <p:cNvPr id="82" name="Shape 82"/>
          <p:cNvSpPr txBox="1">
            <a:spLocks noGrp="1"/>
          </p:cNvSpPr>
          <p:nvPr>
            <p:ph type="ctrTitle"/>
          </p:nvPr>
        </p:nvSpPr>
        <p:spPr>
          <a:xfrm>
            <a:off x="575729" y="2526218"/>
            <a:ext cx="8012010" cy="995209"/>
          </a:xfrm>
          <a:prstGeom prst="rect">
            <a:avLst/>
          </a:prstGeom>
          <a:noFill/>
          <a:ln>
            <a:noFill/>
          </a:ln>
        </p:spPr>
        <p:txBody>
          <a:bodyPr lIns="91425" tIns="91425" rIns="91425" bIns="91425" anchor="ctr" anchorCtr="0"/>
          <a:lstStyle>
            <a:lvl1pPr marL="0" marR="0" lvl="0" indent="0" algn="l" rtl="0">
              <a:lnSpc>
                <a:spcPct val="110000"/>
              </a:lnSpc>
              <a:spcBef>
                <a:spcPts val="0"/>
              </a:spcBef>
              <a:buClr>
                <a:srgbClr val="FFFFFF"/>
              </a:buClr>
              <a:buFont typeface="Arial"/>
              <a:buNone/>
              <a:defRPr sz="5000" b="1" i="0" u="none" strike="noStrike" cap="none">
                <a:solidFill>
                  <a:srgbClr val="FFFFFF"/>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83" name="Shape 83" descr="gene_tag_1cr.eps"/>
          <p:cNvPicPr preferRelativeResize="0"/>
          <p:nvPr/>
        </p:nvPicPr>
        <p:blipFill rotWithShape="1">
          <a:blip r:embed="rId2">
            <a:alphaModFix/>
          </a:blip>
          <a:srcRect/>
          <a:stretch/>
        </p:blipFill>
        <p:spPr>
          <a:xfrm>
            <a:off x="7664489" y="6401507"/>
            <a:ext cx="1019832" cy="365124"/>
          </a:xfrm>
          <a:prstGeom prst="rect">
            <a:avLst/>
          </a:prstGeom>
          <a:noFill/>
          <a:ln>
            <a:noFill/>
          </a:ln>
        </p:spPr>
      </p:pic>
      <p:sp>
        <p:nvSpPr>
          <p:cNvPr id="84" name="Shape 84"/>
          <p:cNvSpPr txBox="1">
            <a:spLocks noGrp="1"/>
          </p:cNvSpPr>
          <p:nvPr>
            <p:ph type="sldNum" idx="12"/>
          </p:nvPr>
        </p:nvSpPr>
        <p:spPr>
          <a:xfrm>
            <a:off x="8506507" y="6421829"/>
            <a:ext cx="637492" cy="365124"/>
          </a:xfrm>
          <a:prstGeom prst="rect">
            <a:avLst/>
          </a:prstGeom>
          <a:noFill/>
          <a:ln>
            <a:noFill/>
          </a:ln>
        </p:spPr>
        <p:txBody>
          <a:bodyPr lIns="91425" tIns="45700" rIns="91425" bIns="45700" anchor="t" anchorCtr="0">
            <a:noAutofit/>
          </a:bodyPr>
          <a:lstStyle/>
          <a:p>
            <a:pPr algn="r">
              <a:buSzPct val="25000"/>
            </a:pPr>
            <a:fld id="{00000000-1234-1234-1234-123412341234}" type="slidenum">
              <a:rPr lang="en-US" sz="1200">
                <a:solidFill>
                  <a:srgbClr val="FFFFFF"/>
                </a:solidFill>
                <a:latin typeface="Georgia"/>
                <a:ea typeface="Georgia"/>
                <a:cs typeface="Georgia"/>
                <a:sym typeface="Georgia"/>
              </a:rPr>
              <a:pPr algn="r">
                <a:buSzPct val="25000"/>
              </a:pPr>
              <a:t>‹#›</a:t>
            </a:fld>
            <a:endParaRPr lang="en-US" sz="1200" dirty="0">
              <a:solidFill>
                <a:srgbClr val="FFFFFF"/>
              </a:solidFill>
              <a:latin typeface="Georgia"/>
              <a:ea typeface="Georgia"/>
              <a:cs typeface="Georgia"/>
              <a:sym typeface="Georgia"/>
            </a:endParaRPr>
          </a:p>
        </p:txBody>
      </p:sp>
    </p:spTree>
    <p:extLst>
      <p:ext uri="{BB962C8B-B14F-4D97-AF65-F5344CB8AC3E}">
        <p14:creationId xmlns:p14="http://schemas.microsoft.com/office/powerpoint/2010/main" val="3201265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Quote">
    <p:spTree>
      <p:nvGrpSpPr>
        <p:cNvPr id="1" name="Shape 90"/>
        <p:cNvGrpSpPr/>
        <p:nvPr/>
      </p:nvGrpSpPr>
      <p:grpSpPr>
        <a:xfrm>
          <a:off x="0" y="0"/>
          <a:ext cx="0" cy="0"/>
          <a:chOff x="0" y="0"/>
          <a:chExt cx="0" cy="0"/>
        </a:xfrm>
      </p:grpSpPr>
      <p:cxnSp>
        <p:nvCxnSpPr>
          <p:cNvPr id="91" name="Shape 91"/>
          <p:cNvCxnSpPr/>
          <p:nvPr/>
        </p:nvCxnSpPr>
        <p:spPr>
          <a:xfrm>
            <a:off x="0" y="6282376"/>
            <a:ext cx="9144000" cy="0"/>
          </a:xfrm>
          <a:prstGeom prst="straightConnector1">
            <a:avLst/>
          </a:prstGeom>
          <a:noFill/>
          <a:ln w="57150" cap="flat" cmpd="sng">
            <a:solidFill>
              <a:srgbClr val="B0BC1D"/>
            </a:solidFill>
            <a:prstDash val="solid"/>
            <a:round/>
            <a:headEnd type="none" w="med" len="med"/>
            <a:tailEnd type="none" w="med" len="med"/>
          </a:ln>
        </p:spPr>
      </p:cxnSp>
      <p:sp>
        <p:nvSpPr>
          <p:cNvPr id="92" name="Shape 92"/>
          <p:cNvSpPr txBox="1">
            <a:spLocks noGrp="1"/>
          </p:cNvSpPr>
          <p:nvPr>
            <p:ph type="body" idx="1"/>
          </p:nvPr>
        </p:nvSpPr>
        <p:spPr>
          <a:xfrm>
            <a:off x="411164" y="791634"/>
            <a:ext cx="8237536" cy="4999565"/>
          </a:xfrm>
          <a:prstGeom prst="rect">
            <a:avLst/>
          </a:prstGeom>
          <a:noFill/>
          <a:ln>
            <a:noFill/>
          </a:ln>
        </p:spPr>
        <p:txBody>
          <a:bodyPr lIns="91425" tIns="91425" rIns="91425" bIns="91425" anchor="ctr" anchorCtr="0"/>
          <a:lstStyle>
            <a:lvl1pPr marL="0" marR="0" lvl="0" indent="0" algn="l" rtl="0">
              <a:lnSpc>
                <a:spcPct val="100000"/>
              </a:lnSpc>
              <a:spcBef>
                <a:spcPts val="0"/>
              </a:spcBef>
              <a:buClr>
                <a:schemeClr val="accent1"/>
              </a:buClr>
              <a:buFont typeface="Noto Sans Symbols"/>
              <a:buNone/>
              <a:defRPr sz="4500" b="0" i="1" u="none" strike="noStrike" cap="none">
                <a:solidFill>
                  <a:schemeClr val="accent6"/>
                </a:solidFill>
                <a:latin typeface="Georgia"/>
                <a:ea typeface="Georgia"/>
                <a:cs typeface="Georgia"/>
                <a:sym typeface="Georgia"/>
              </a:defRPr>
            </a:lvl1pPr>
            <a:lvl2pPr marL="742950" marR="0" lvl="1" indent="-171450" algn="l" rtl="0">
              <a:spcBef>
                <a:spcPts val="360"/>
              </a:spcBef>
              <a:buClr>
                <a:schemeClr val="accent1"/>
              </a:buClr>
              <a:buSzPct val="100000"/>
              <a:buFont typeface="Noto Sans Symbols"/>
              <a:buChar char="▪"/>
              <a:defRPr sz="1800" b="0" i="0" u="none" strike="noStrike" cap="none">
                <a:solidFill>
                  <a:schemeClr val="dk1"/>
                </a:solidFill>
                <a:latin typeface="Georgia"/>
                <a:ea typeface="Georgia"/>
                <a:cs typeface="Georgia"/>
                <a:sym typeface="Georgia"/>
              </a:defRPr>
            </a:lvl2pPr>
            <a:lvl3pPr marL="1200150" marR="0" lvl="2" indent="-184150" algn="l" rtl="0">
              <a:spcBef>
                <a:spcPts val="320"/>
              </a:spcBef>
              <a:buClr>
                <a:schemeClr val="accent1"/>
              </a:buClr>
              <a:buSzPct val="100000"/>
              <a:buFont typeface="Noto Sans Symbols"/>
              <a:buChar char="▪"/>
              <a:defRPr sz="1600" b="0" i="0" u="none" strike="noStrike" cap="none">
                <a:solidFill>
                  <a:schemeClr val="dk1"/>
                </a:solidFill>
                <a:latin typeface="Georgia"/>
                <a:ea typeface="Georgia"/>
                <a:cs typeface="Georgia"/>
                <a:sym typeface="Georgia"/>
              </a:defRPr>
            </a:lvl3pPr>
            <a:lvl4pPr marL="1657350" marR="0" lvl="3" indent="-196850" algn="l" rtl="0">
              <a:spcBef>
                <a:spcPts val="280"/>
              </a:spcBef>
              <a:buClr>
                <a:schemeClr val="accent1"/>
              </a:buClr>
              <a:buSzPct val="100000"/>
              <a:buFont typeface="Noto Sans Symbols"/>
              <a:buChar char="▪"/>
              <a:defRPr sz="1400" b="0" i="0" u="none" strike="noStrike" cap="none">
                <a:solidFill>
                  <a:schemeClr val="dk1"/>
                </a:solidFill>
                <a:latin typeface="Georgia"/>
                <a:ea typeface="Georgia"/>
                <a:cs typeface="Georgia"/>
                <a:sym typeface="Georgia"/>
              </a:defRPr>
            </a:lvl4pPr>
            <a:lvl5pPr marL="2000250" marR="0" lvl="4" indent="-95250" algn="l" rtl="0">
              <a:spcBef>
                <a:spcPts val="240"/>
              </a:spcBef>
              <a:buClr>
                <a:schemeClr val="accent1"/>
              </a:buClr>
              <a:buSzPct val="100000"/>
              <a:buFont typeface="Noto Sans Symbols"/>
              <a:buChar char="▪"/>
              <a:defRPr sz="12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3" name="Shape 93"/>
          <p:cNvSpPr txBox="1">
            <a:spLocks noGrp="1"/>
          </p:cNvSpPr>
          <p:nvPr>
            <p:ph type="sldNum" idx="12"/>
          </p:nvPr>
        </p:nvSpPr>
        <p:spPr>
          <a:xfrm>
            <a:off x="8506507" y="6421829"/>
            <a:ext cx="637492" cy="365124"/>
          </a:xfrm>
          <a:prstGeom prst="rect">
            <a:avLst/>
          </a:prstGeom>
          <a:noFill/>
          <a:ln>
            <a:noFill/>
          </a:ln>
        </p:spPr>
        <p:txBody>
          <a:bodyPr lIns="91425" tIns="45700" rIns="91425" bIns="45700" anchor="t" anchorCtr="0">
            <a:noAutofit/>
          </a:bodyPr>
          <a:lstStyle/>
          <a:p>
            <a:pPr algn="r">
              <a:buSzPct val="25000"/>
            </a:pPr>
            <a:fld id="{00000000-1234-1234-1234-123412341234}" type="slidenum">
              <a:rPr lang="en-US" sz="1200">
                <a:solidFill>
                  <a:srgbClr val="195695"/>
                </a:solidFill>
                <a:latin typeface="Georgia"/>
                <a:ea typeface="Georgia"/>
                <a:cs typeface="Georgia"/>
                <a:sym typeface="Georgia"/>
              </a:rPr>
              <a:pPr algn="r">
                <a:buSzPct val="25000"/>
              </a:pPr>
              <a:t>‹#›</a:t>
            </a:fld>
            <a:endParaRPr lang="en-US" sz="1200" dirty="0">
              <a:solidFill>
                <a:srgbClr val="195695"/>
              </a:solidFill>
              <a:latin typeface="Georgia"/>
              <a:ea typeface="Georgia"/>
              <a:cs typeface="Georgia"/>
              <a:sym typeface="Georgia"/>
            </a:endParaRPr>
          </a:p>
        </p:txBody>
      </p:sp>
    </p:spTree>
    <p:extLst>
      <p:ext uri="{BB962C8B-B14F-4D97-AF65-F5344CB8AC3E}">
        <p14:creationId xmlns:p14="http://schemas.microsoft.com/office/powerpoint/2010/main" val="3375943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653971"/>
            <a:ext cx="7772400" cy="1362075"/>
          </a:xfrm>
        </p:spPr>
        <p:txBody>
          <a:bodyPr anchor="t"/>
          <a:lstStyle>
            <a:lvl1pPr algn="l">
              <a:defRPr sz="4000" b="1" cap="all">
                <a:solidFill>
                  <a:srgbClr val="1E2A5B"/>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15378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6524AF-2B2D-48B5-AFB7-FABF475E078B}" type="datetimeFigureOut">
              <a:rPr lang="en-US" smtClean="0"/>
              <a:t>4/27/2018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23CC1-5E81-456A-B3FB-926610524552}" type="slidenum">
              <a:rPr lang="en-US" smtClean="0"/>
              <a:t>‹#›</a:t>
            </a:fld>
            <a:endParaRPr lang="en-US"/>
          </a:p>
        </p:txBody>
      </p:sp>
    </p:spTree>
    <p:extLst>
      <p:ext uri="{BB962C8B-B14F-4D97-AF65-F5344CB8AC3E}">
        <p14:creationId xmlns:p14="http://schemas.microsoft.com/office/powerpoint/2010/main" val="2500455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365127" y="235531"/>
            <a:ext cx="8530001" cy="943848"/>
          </a:xfrm>
          <a:prstGeom prst="rect">
            <a:avLst/>
          </a:prstGeom>
          <a:noFill/>
          <a:ln>
            <a:noFill/>
          </a:ln>
        </p:spPr>
        <p:txBody>
          <a:bodyPr lIns="91425" tIns="91425" rIns="91425" bIns="91425" anchor="ctr" anchorCtr="0"/>
          <a:lstStyle>
            <a:lvl1pPr marL="0" marR="0" lvl="0" indent="0" algn="l" rtl="0">
              <a:spcBef>
                <a:spcPts val="0"/>
              </a:spcBef>
              <a:buClr>
                <a:srgbClr val="195695"/>
              </a:buClr>
              <a:buFont typeface="Arial"/>
              <a:buNone/>
              <a:defRPr sz="2800" b="1" i="0" u="none" strike="noStrike" cap="none">
                <a:solidFill>
                  <a:srgbClr val="195695"/>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6" name="Shape 96"/>
          <p:cNvSpPr txBox="1">
            <a:spLocks noGrp="1"/>
          </p:cNvSpPr>
          <p:nvPr>
            <p:ph type="body" idx="1"/>
          </p:nvPr>
        </p:nvSpPr>
        <p:spPr>
          <a:xfrm>
            <a:off x="365123" y="1410717"/>
            <a:ext cx="8543003" cy="4525963"/>
          </a:xfrm>
          <a:prstGeom prst="rect">
            <a:avLst/>
          </a:prstGeom>
          <a:noFill/>
          <a:ln>
            <a:noFill/>
          </a:ln>
        </p:spPr>
        <p:txBody>
          <a:bodyPr lIns="91425" tIns="91425" rIns="91425" bIns="91425" anchor="t" anchorCtr="0"/>
          <a:lstStyle>
            <a:lvl1pPr marL="0" marR="0" lvl="0" indent="0" algn="l" rtl="0">
              <a:spcBef>
                <a:spcPts val="360"/>
              </a:spcBef>
              <a:buClr>
                <a:schemeClr val="accent1"/>
              </a:buClr>
              <a:buFont typeface="Noto Sans Symbols"/>
              <a:buNone/>
              <a:defRPr sz="18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accent1"/>
              </a:buClr>
              <a:buSzPct val="100000"/>
              <a:buFont typeface="Noto Sans Symbols"/>
              <a:buChar char="▪"/>
              <a:defRPr sz="1800" b="0" i="0" u="none" strike="noStrike" cap="none">
                <a:solidFill>
                  <a:schemeClr val="dk1"/>
                </a:solidFill>
                <a:latin typeface="Georgia"/>
                <a:ea typeface="Georgia"/>
                <a:cs typeface="Georgia"/>
                <a:sym typeface="Georgia"/>
              </a:defRPr>
            </a:lvl2pPr>
            <a:lvl3pPr marL="1200150" marR="0" lvl="2" indent="-171450" algn="l" rtl="0">
              <a:spcBef>
                <a:spcPts val="360"/>
              </a:spcBef>
              <a:buClr>
                <a:schemeClr val="accent1"/>
              </a:buClr>
              <a:buSzPct val="100000"/>
              <a:buFont typeface="Noto Sans Symbols"/>
              <a:buChar char="▪"/>
              <a:defRPr sz="1800" b="0" i="0" u="none" strike="noStrike" cap="none">
                <a:solidFill>
                  <a:schemeClr val="dk1"/>
                </a:solidFill>
                <a:latin typeface="Georgia"/>
                <a:ea typeface="Georgia"/>
                <a:cs typeface="Georgia"/>
                <a:sym typeface="Georgia"/>
              </a:defRPr>
            </a:lvl3pPr>
            <a:lvl4pPr marL="1657350" marR="0" lvl="3" indent="-171450" algn="l" rtl="0">
              <a:spcBef>
                <a:spcPts val="360"/>
              </a:spcBef>
              <a:buClr>
                <a:schemeClr val="accent1"/>
              </a:buClr>
              <a:buSzPct val="100000"/>
              <a:buFont typeface="Noto Sans Symbols"/>
              <a:buChar char="▪"/>
              <a:defRPr sz="1800" b="0" i="0" u="none" strike="noStrike" cap="none">
                <a:solidFill>
                  <a:schemeClr val="dk1"/>
                </a:solidFill>
                <a:latin typeface="Georgia"/>
                <a:ea typeface="Georgia"/>
                <a:cs typeface="Georgia"/>
                <a:sym typeface="Georgia"/>
              </a:defRPr>
            </a:lvl4pPr>
            <a:lvl5pPr marL="2000250" marR="0" lvl="4" indent="-57150" algn="l" rtl="0">
              <a:spcBef>
                <a:spcPts val="360"/>
              </a:spcBef>
              <a:buClr>
                <a:schemeClr val="accent1"/>
              </a:buClr>
              <a:buSzPct val="100000"/>
              <a:buFont typeface="Noto Sans Symbols"/>
              <a:buChar char="▪"/>
              <a:defRPr sz="18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7" name="Shape 97"/>
          <p:cNvSpPr txBox="1">
            <a:spLocks noGrp="1"/>
          </p:cNvSpPr>
          <p:nvPr>
            <p:ph type="sldNum" idx="12"/>
          </p:nvPr>
        </p:nvSpPr>
        <p:spPr>
          <a:xfrm>
            <a:off x="8506507" y="6421829"/>
            <a:ext cx="637492" cy="365124"/>
          </a:xfrm>
          <a:prstGeom prst="rect">
            <a:avLst/>
          </a:prstGeom>
          <a:noFill/>
          <a:ln>
            <a:noFill/>
          </a:ln>
        </p:spPr>
        <p:txBody>
          <a:bodyPr lIns="91425" tIns="45700" rIns="91425" bIns="45700" anchor="t" anchorCtr="0">
            <a:noAutofit/>
          </a:bodyPr>
          <a:lstStyle/>
          <a:p>
            <a:pPr algn="r">
              <a:buSzPct val="25000"/>
            </a:pPr>
            <a:fld id="{00000000-1234-1234-1234-123412341234}" type="slidenum">
              <a:rPr lang="en-US" sz="1200">
                <a:solidFill>
                  <a:srgbClr val="414042"/>
                </a:solidFill>
                <a:latin typeface="Georgia"/>
                <a:ea typeface="Georgia"/>
                <a:cs typeface="Georgia"/>
                <a:sym typeface="Georgia"/>
              </a:rPr>
              <a:pPr algn="r">
                <a:buSzPct val="25000"/>
              </a:pPr>
              <a:t>‹#›</a:t>
            </a:fld>
            <a:endParaRPr lang="en-US" sz="1200" dirty="0">
              <a:solidFill>
                <a:srgbClr val="414042"/>
              </a:solidFill>
              <a:latin typeface="Georgia"/>
              <a:ea typeface="Georgia"/>
              <a:cs typeface="Georgia"/>
              <a:sym typeface="Georgia"/>
            </a:endParaRPr>
          </a:p>
        </p:txBody>
      </p:sp>
      <p:cxnSp>
        <p:nvCxnSpPr>
          <p:cNvPr id="98" name="Shape 98"/>
          <p:cNvCxnSpPr/>
          <p:nvPr/>
        </p:nvCxnSpPr>
        <p:spPr>
          <a:xfrm>
            <a:off x="0" y="6282376"/>
            <a:ext cx="9144000" cy="0"/>
          </a:xfrm>
          <a:prstGeom prst="straightConnector1">
            <a:avLst/>
          </a:prstGeom>
          <a:noFill/>
          <a:ln w="57150" cap="flat" cmpd="sng">
            <a:solidFill>
              <a:srgbClr val="B0BC1D"/>
            </a:solidFill>
            <a:prstDash val="solid"/>
            <a:round/>
            <a:headEnd type="none" w="med" len="med"/>
            <a:tailEnd type="none" w="med" len="med"/>
          </a:ln>
        </p:spPr>
      </p:cxnSp>
    </p:spTree>
    <p:extLst>
      <p:ext uri="{BB962C8B-B14F-4D97-AF65-F5344CB8AC3E}">
        <p14:creationId xmlns:p14="http://schemas.microsoft.com/office/powerpoint/2010/main" val="1230067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tle Only">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365127" y="235531"/>
            <a:ext cx="8530001" cy="943848"/>
          </a:xfrm>
          <a:prstGeom prst="rect">
            <a:avLst/>
          </a:prstGeom>
          <a:noFill/>
          <a:ln>
            <a:noFill/>
          </a:ln>
        </p:spPr>
        <p:txBody>
          <a:bodyPr lIns="91425" tIns="91425" rIns="91425" bIns="91425" anchor="ctr" anchorCtr="0"/>
          <a:lstStyle>
            <a:lvl1pPr marL="0" marR="0" lvl="0" indent="0" algn="l" rtl="0">
              <a:spcBef>
                <a:spcPts val="0"/>
              </a:spcBef>
              <a:buClr>
                <a:srgbClr val="195695"/>
              </a:buClr>
              <a:buFont typeface="Arial"/>
              <a:buNone/>
              <a:defRPr sz="2800" b="1" i="0" u="none" strike="noStrike" cap="none">
                <a:solidFill>
                  <a:srgbClr val="195695"/>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1" name="Shape 101"/>
          <p:cNvSpPr txBox="1"/>
          <p:nvPr/>
        </p:nvSpPr>
        <p:spPr>
          <a:xfrm>
            <a:off x="8506507" y="6421829"/>
            <a:ext cx="637492" cy="365124"/>
          </a:xfrm>
          <a:prstGeom prst="rect">
            <a:avLst/>
          </a:prstGeom>
          <a:noFill/>
          <a:ln>
            <a:noFill/>
          </a:ln>
        </p:spPr>
        <p:txBody>
          <a:bodyPr lIns="91425" tIns="45700" rIns="91425" bIns="45700" anchor="t" anchorCtr="0">
            <a:noAutofit/>
          </a:bodyPr>
          <a:lstStyle/>
          <a:p>
            <a:pPr algn="r">
              <a:buSzPct val="25000"/>
            </a:pPr>
            <a:fld id="{00000000-1234-1234-1234-123412341234}" type="slidenum">
              <a:rPr lang="en-US" sz="1200" kern="0">
                <a:solidFill>
                  <a:srgbClr val="414042"/>
                </a:solidFill>
                <a:latin typeface="Georgia"/>
                <a:ea typeface="Georgia"/>
                <a:cs typeface="Georgia"/>
                <a:sym typeface="Georgia"/>
              </a:rPr>
              <a:pPr algn="r">
                <a:buSzPct val="25000"/>
              </a:pPr>
              <a:t>‹#›</a:t>
            </a:fld>
            <a:endParaRPr lang="en-US" sz="1200" kern="0" dirty="0">
              <a:solidFill>
                <a:srgbClr val="414042"/>
              </a:solidFill>
              <a:latin typeface="Georgia"/>
              <a:ea typeface="Georgia"/>
              <a:cs typeface="Georgia"/>
              <a:sym typeface="Georgia"/>
            </a:endParaRPr>
          </a:p>
        </p:txBody>
      </p:sp>
      <p:cxnSp>
        <p:nvCxnSpPr>
          <p:cNvPr id="102" name="Shape 102"/>
          <p:cNvCxnSpPr/>
          <p:nvPr/>
        </p:nvCxnSpPr>
        <p:spPr>
          <a:xfrm>
            <a:off x="0" y="6282376"/>
            <a:ext cx="9144000" cy="0"/>
          </a:xfrm>
          <a:prstGeom prst="straightConnector1">
            <a:avLst/>
          </a:prstGeom>
          <a:noFill/>
          <a:ln w="57150" cap="flat" cmpd="sng">
            <a:solidFill>
              <a:srgbClr val="B0BC1D"/>
            </a:solidFill>
            <a:prstDash val="solid"/>
            <a:round/>
            <a:headEnd type="none" w="med" len="med"/>
            <a:tailEnd type="none" w="med" len="med"/>
          </a:ln>
        </p:spPr>
      </p:cxnSp>
    </p:spTree>
    <p:extLst>
      <p:ext uri="{BB962C8B-B14F-4D97-AF65-F5344CB8AC3E}">
        <p14:creationId xmlns:p14="http://schemas.microsoft.com/office/powerpoint/2010/main" val="1527209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9424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9424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6524AF-2B2D-48B5-AFB7-FABF475E078B}" type="datetimeFigureOut">
              <a:rPr lang="en-US" smtClean="0"/>
              <a:t>4/27/2018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C23CC1-5E81-456A-B3FB-926610524552}" type="slidenum">
              <a:rPr lang="en-US" smtClean="0"/>
              <a:t>‹#›</a:t>
            </a:fld>
            <a:endParaRPr lang="en-US"/>
          </a:p>
        </p:txBody>
      </p:sp>
    </p:spTree>
    <p:extLst>
      <p:ext uri="{BB962C8B-B14F-4D97-AF65-F5344CB8AC3E}">
        <p14:creationId xmlns:p14="http://schemas.microsoft.com/office/powerpoint/2010/main" val="2365076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3768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3768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6524AF-2B2D-48B5-AFB7-FABF475E078B}" type="datetimeFigureOut">
              <a:rPr lang="en-US" smtClean="0"/>
              <a:t>4/27/2018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C23CC1-5E81-456A-B3FB-926610524552}" type="slidenum">
              <a:rPr lang="en-US" smtClean="0"/>
              <a:t>‹#›</a:t>
            </a:fld>
            <a:endParaRPr lang="en-US"/>
          </a:p>
        </p:txBody>
      </p:sp>
    </p:spTree>
    <p:extLst>
      <p:ext uri="{BB962C8B-B14F-4D97-AF65-F5344CB8AC3E}">
        <p14:creationId xmlns:p14="http://schemas.microsoft.com/office/powerpoint/2010/main" val="533869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79071"/>
            <a:ext cx="4069443" cy="926194"/>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626428" y="273050"/>
            <a:ext cx="406037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213429"/>
            <a:ext cx="4069443" cy="391273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6524AF-2B2D-48B5-AFB7-FABF475E078B}" type="datetimeFigureOut">
              <a:rPr lang="en-US" smtClean="0"/>
              <a:t>4/27/2018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C23CC1-5E81-456A-B3FB-926610524552}" type="slidenum">
              <a:rPr lang="en-US" smtClean="0"/>
              <a:t>‹#›</a:t>
            </a:fld>
            <a:endParaRPr lang="en-US"/>
          </a:p>
        </p:txBody>
      </p:sp>
    </p:spTree>
    <p:extLst>
      <p:ext uri="{BB962C8B-B14F-4D97-AF65-F5344CB8AC3E}">
        <p14:creationId xmlns:p14="http://schemas.microsoft.com/office/powerpoint/2010/main" val="3766700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69571" y="4883624"/>
            <a:ext cx="6371545" cy="48371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469571" y="1215571"/>
            <a:ext cx="6371545" cy="35120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469571" y="5485246"/>
            <a:ext cx="6371545" cy="68695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6524AF-2B2D-48B5-AFB7-FABF475E078B}" type="datetimeFigureOut">
              <a:rPr lang="en-US" smtClean="0"/>
              <a:t>4/27/2018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C23CC1-5E81-456A-B3FB-926610524552}" type="slidenum">
              <a:rPr lang="en-US" smtClean="0"/>
              <a:t>‹#›</a:t>
            </a:fld>
            <a:endParaRPr lang="en-US"/>
          </a:p>
        </p:txBody>
      </p:sp>
    </p:spTree>
    <p:extLst>
      <p:ext uri="{BB962C8B-B14F-4D97-AF65-F5344CB8AC3E}">
        <p14:creationId xmlns:p14="http://schemas.microsoft.com/office/powerpoint/2010/main" val="2957483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descr="2016_PowerPoint_LogoWhite-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6853685"/>
          </a:xfrm>
          <a:prstGeom prst="rect">
            <a:avLst/>
          </a:prstGeom>
        </p:spPr>
      </p:pic>
      <p:sp>
        <p:nvSpPr>
          <p:cNvPr id="2" name="Title 1"/>
          <p:cNvSpPr>
            <a:spLocks noGrp="1"/>
          </p:cNvSpPr>
          <p:nvPr>
            <p:ph type="ctrTitle" hasCustomPrompt="1"/>
          </p:nvPr>
        </p:nvSpPr>
        <p:spPr>
          <a:xfrm>
            <a:off x="457200" y="1977860"/>
            <a:ext cx="8232650" cy="1596672"/>
          </a:xfrm>
        </p:spPr>
        <p:txBody>
          <a:bodyPr anchor="b"/>
          <a:lstStyle>
            <a:lvl1pPr algn="l">
              <a:defRPr b="0" i="0" spc="-40">
                <a:solidFill>
                  <a:srgbClr val="ED0080"/>
                </a:solidFill>
                <a:latin typeface="B Avant Garde Demi"/>
                <a:cs typeface="B Avant Garde Demi"/>
              </a:defRPr>
            </a:lvl1pPr>
          </a:lstStyle>
          <a:p>
            <a:r>
              <a:rPr lang="en-US" dirty="0"/>
              <a:t>CLICK TO EDIT MASTER TITLE STYLE</a:t>
            </a:r>
          </a:p>
        </p:txBody>
      </p:sp>
      <p:sp>
        <p:nvSpPr>
          <p:cNvPr id="3" name="Subtitle 2"/>
          <p:cNvSpPr>
            <a:spLocks noGrp="1"/>
          </p:cNvSpPr>
          <p:nvPr>
            <p:ph type="subTitle" idx="1"/>
          </p:nvPr>
        </p:nvSpPr>
        <p:spPr>
          <a:xfrm>
            <a:off x="457200" y="3412214"/>
            <a:ext cx="8232650" cy="909604"/>
          </a:xfrm>
        </p:spPr>
        <p:txBody>
          <a:bodyPr anchor="t">
            <a:normAutofit/>
          </a:bodyPr>
          <a:lstStyle>
            <a:lvl1pPr marL="0" indent="0" algn="l">
              <a:buNone/>
              <a:defRPr sz="2400" b="0" i="0" cap="all" spc="-40">
                <a:solidFill>
                  <a:schemeClr val="bg1"/>
                </a:solidFill>
                <a:latin typeface="AvantGarde Medium"/>
                <a:cs typeface="AvantGarde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6" name="Date Placeholder 15"/>
          <p:cNvSpPr>
            <a:spLocks noGrp="1"/>
          </p:cNvSpPr>
          <p:nvPr>
            <p:ph type="dt" sz="half" idx="10"/>
          </p:nvPr>
        </p:nvSpPr>
        <p:spPr>
          <a:xfrm>
            <a:off x="6096000" y="6296816"/>
            <a:ext cx="1131238" cy="365125"/>
          </a:xfrm>
        </p:spPr>
        <p:txBody>
          <a:bodyPr/>
          <a:lstStyle>
            <a:lvl1pPr>
              <a:defRPr>
                <a:solidFill>
                  <a:schemeClr val="bg1"/>
                </a:solidFill>
              </a:defRPr>
            </a:lvl1pPr>
          </a:lstStyle>
          <a:p>
            <a:r>
              <a:rPr lang="en-US" dirty="0">
                <a:solidFill>
                  <a:prstClr val="white"/>
                </a:solidFill>
              </a:rPr>
              <a:t>March 11, 2014</a:t>
            </a:r>
          </a:p>
        </p:txBody>
      </p:sp>
      <p:sp>
        <p:nvSpPr>
          <p:cNvPr id="17" name="Footer Placeholder 16"/>
          <p:cNvSpPr>
            <a:spLocks noGrp="1"/>
          </p:cNvSpPr>
          <p:nvPr>
            <p:ph type="ftr" sz="quarter" idx="11"/>
          </p:nvPr>
        </p:nvSpPr>
        <p:spPr/>
        <p:txBody>
          <a:bodyPr/>
          <a:lstStyle>
            <a:lvl1pPr>
              <a:defRPr>
                <a:solidFill>
                  <a:schemeClr val="bg1"/>
                </a:solidFill>
              </a:defRPr>
            </a:lvl1pPr>
          </a:lstStyle>
          <a:p>
            <a:endParaRPr lang="en-US" dirty="0">
              <a:solidFill>
                <a:prstClr val="white"/>
              </a:solidFill>
            </a:endParaRPr>
          </a:p>
        </p:txBody>
      </p:sp>
      <p:sp>
        <p:nvSpPr>
          <p:cNvPr id="18" name="Slide Number Placeholder 17"/>
          <p:cNvSpPr>
            <a:spLocks noGrp="1"/>
          </p:cNvSpPr>
          <p:nvPr>
            <p:ph type="sldNum" sz="quarter" idx="12"/>
          </p:nvPr>
        </p:nvSpPr>
        <p:spPr/>
        <p:txBody>
          <a:bodyPr/>
          <a:lstStyle>
            <a:lvl1pPr>
              <a:defRPr>
                <a:solidFill>
                  <a:schemeClr val="bg1"/>
                </a:solidFill>
              </a:defRPr>
            </a:lvl1pPr>
          </a:lstStyle>
          <a:p>
            <a:fld id="{9A024FC9-F018-D04B-AF75-E7A739E02B23}"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3926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261B3D"/>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8B0560"/>
              </a:buClr>
              <a:defRPr>
                <a:latin typeface="Trade Gothic LT Std"/>
                <a:cs typeface="Trade Gothic LT Std"/>
              </a:defRPr>
            </a:lvl1pPr>
            <a:lvl2pPr>
              <a:buClr>
                <a:srgbClr val="8B0560"/>
              </a:buClr>
              <a:defRPr>
                <a:latin typeface="Trade Gothic LT Std"/>
                <a:cs typeface="Trade Gothic LT Std"/>
              </a:defRPr>
            </a:lvl2pPr>
            <a:lvl3pPr>
              <a:buClr>
                <a:srgbClr val="8B0560"/>
              </a:buClr>
              <a:defRPr>
                <a:latin typeface="Trade Gothic LT Std"/>
                <a:cs typeface="Trade Gothic LT Std"/>
              </a:defRPr>
            </a:lvl3pPr>
            <a:lvl4pPr>
              <a:buClr>
                <a:srgbClr val="8B0560"/>
              </a:buClr>
              <a:defRPr>
                <a:latin typeface="Trade Gothic LT Std"/>
                <a:cs typeface="Trade Gothic LT Std"/>
              </a:defRPr>
            </a:lvl4pPr>
            <a:lvl5pPr>
              <a:buClr>
                <a:srgbClr val="8B0560"/>
              </a:buClr>
              <a:defRPr>
                <a:latin typeface="Trade Gothic LT Std"/>
                <a:cs typeface="Trade Gothic LT St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1541226" y="6575213"/>
            <a:ext cx="184731" cy="369332"/>
          </a:xfrm>
          <a:prstGeom prst="rect">
            <a:avLst/>
          </a:prstGeom>
          <a:noFill/>
        </p:spPr>
        <p:txBody>
          <a:bodyPr wrap="none" rtlCol="0">
            <a:spAutoFit/>
          </a:bodyPr>
          <a:lstStyle/>
          <a:p>
            <a:pPr defTabSz="457200"/>
            <a:endParaRPr lang="en-US" sz="1800" dirty="0">
              <a:solidFill>
                <a:srgbClr val="0E0618"/>
              </a:solidFill>
            </a:endParaRPr>
          </a:p>
        </p:txBody>
      </p:sp>
      <p:sp>
        <p:nvSpPr>
          <p:cNvPr id="14" name="Date Placeholder 13"/>
          <p:cNvSpPr>
            <a:spLocks noGrp="1"/>
          </p:cNvSpPr>
          <p:nvPr>
            <p:ph type="dt" sz="half" idx="10"/>
          </p:nvPr>
        </p:nvSpPr>
        <p:spPr/>
        <p:txBody>
          <a:bodyPr/>
          <a:lstStyle/>
          <a:p>
            <a:r>
              <a:rPr lang="en-US" dirty="0">
                <a:solidFill>
                  <a:srgbClr val="0E0618"/>
                </a:solidFill>
              </a:rPr>
              <a:t>March 11, 2014</a:t>
            </a:r>
          </a:p>
        </p:txBody>
      </p:sp>
      <p:sp>
        <p:nvSpPr>
          <p:cNvPr id="15" name="Footer Placeholder 14"/>
          <p:cNvSpPr>
            <a:spLocks noGrp="1"/>
          </p:cNvSpPr>
          <p:nvPr>
            <p:ph type="ftr" sz="quarter" idx="11"/>
          </p:nvPr>
        </p:nvSpPr>
        <p:spPr/>
        <p:txBody>
          <a:bodyPr/>
          <a:lstStyle/>
          <a:p>
            <a:endParaRPr lang="en-US" dirty="0">
              <a:solidFill>
                <a:srgbClr val="0E0618"/>
              </a:solidFill>
            </a:endParaRPr>
          </a:p>
        </p:txBody>
      </p:sp>
      <p:sp>
        <p:nvSpPr>
          <p:cNvPr id="16" name="Slide Number Placeholder 15"/>
          <p:cNvSpPr>
            <a:spLocks noGrp="1"/>
          </p:cNvSpPr>
          <p:nvPr>
            <p:ph type="sldNum" sz="quarter" idx="12"/>
          </p:nvPr>
        </p:nvSpPr>
        <p:spPr/>
        <p:txBody>
          <a:bodyPr/>
          <a:lstStyle/>
          <a:p>
            <a:fld id="{9A024FC9-F018-D04B-AF75-E7A739E02B23}" type="slidenum">
              <a:rPr lang="en-US">
                <a:solidFill>
                  <a:srgbClr val="0E0618"/>
                </a:solidFill>
              </a:rPr>
              <a:pPr/>
              <a:t>‹#›</a:t>
            </a:fld>
            <a:endParaRPr lang="en-US" dirty="0">
              <a:solidFill>
                <a:srgbClr val="0E0618"/>
              </a:solidFill>
            </a:endParaRPr>
          </a:p>
        </p:txBody>
      </p:sp>
    </p:spTree>
    <p:extLst>
      <p:ext uri="{BB962C8B-B14F-4D97-AF65-F5344CB8AC3E}">
        <p14:creationId xmlns:p14="http://schemas.microsoft.com/office/powerpoint/2010/main" val="429020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6"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image" Target="../media/image5.jpg"/><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9.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6524AF-2B2D-48B5-AFB7-FABF475E078B}" type="datetimeFigureOut">
              <a:rPr lang="en-US" smtClean="0"/>
              <a:t>4/27/2018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C23CC1-5E81-456A-B3FB-926610524552}" type="slidenum">
              <a:rPr lang="en-US" smtClean="0"/>
              <a:t>‹#›</a:t>
            </a:fld>
            <a:endParaRPr lang="en-US"/>
          </a:p>
        </p:txBody>
      </p:sp>
    </p:spTree>
    <p:extLst>
      <p:ext uri="{BB962C8B-B14F-4D97-AF65-F5344CB8AC3E}">
        <p14:creationId xmlns:p14="http://schemas.microsoft.com/office/powerpoint/2010/main" val="219735013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45838" y="6296816"/>
            <a:ext cx="1144344" cy="365125"/>
          </a:xfrm>
          <a:prstGeom prst="rect">
            <a:avLst/>
          </a:prstGeom>
        </p:spPr>
        <p:txBody>
          <a:bodyPr vert="horz" lIns="91440" tIns="45720" rIns="91440" bIns="45720" rtlCol="0" anchor="ctr"/>
          <a:lstStyle>
            <a:lvl1pPr algn="r">
              <a:defRPr sz="800">
                <a:solidFill>
                  <a:schemeClr val="tx1"/>
                </a:solidFill>
              </a:defRPr>
            </a:lvl1pPr>
          </a:lstStyle>
          <a:p>
            <a:pPr defTabSz="457200"/>
            <a:r>
              <a:rPr lang="en-US" smtClean="0">
                <a:solidFill>
                  <a:srgbClr val="0E0618"/>
                </a:solidFill>
              </a:rPr>
              <a:t>March 11, 2014</a:t>
            </a:r>
            <a:endParaRPr lang="en-US" dirty="0">
              <a:solidFill>
                <a:srgbClr val="0E0618"/>
              </a:solidFill>
            </a:endParaRPr>
          </a:p>
        </p:txBody>
      </p:sp>
      <p:sp>
        <p:nvSpPr>
          <p:cNvPr id="5" name="Footer Placeholder 4"/>
          <p:cNvSpPr>
            <a:spLocks noGrp="1"/>
          </p:cNvSpPr>
          <p:nvPr>
            <p:ph type="ftr" sz="quarter" idx="3"/>
          </p:nvPr>
        </p:nvSpPr>
        <p:spPr>
          <a:xfrm>
            <a:off x="1143002" y="6296816"/>
            <a:ext cx="4677939" cy="365125"/>
          </a:xfrm>
          <a:prstGeom prst="rect">
            <a:avLst/>
          </a:prstGeom>
        </p:spPr>
        <p:txBody>
          <a:bodyPr vert="horz" lIns="91440" tIns="45720" rIns="91440" bIns="45720" rtlCol="0" anchor="ctr"/>
          <a:lstStyle>
            <a:lvl1pPr algn="l">
              <a:defRPr sz="800">
                <a:solidFill>
                  <a:schemeClr val="tx1"/>
                </a:solidFill>
              </a:defRPr>
            </a:lvl1pPr>
          </a:lstStyle>
          <a:p>
            <a:pPr defTabSz="457200"/>
            <a:endParaRPr lang="en-US" dirty="0">
              <a:solidFill>
                <a:srgbClr val="0E0618"/>
              </a:solidFill>
            </a:endParaRPr>
          </a:p>
        </p:txBody>
      </p:sp>
      <p:sp>
        <p:nvSpPr>
          <p:cNvPr id="6" name="Slide Number Placeholder 5"/>
          <p:cNvSpPr>
            <a:spLocks noGrp="1"/>
          </p:cNvSpPr>
          <p:nvPr>
            <p:ph type="sldNum" sz="quarter" idx="4"/>
          </p:nvPr>
        </p:nvSpPr>
        <p:spPr>
          <a:xfrm>
            <a:off x="457200" y="6296816"/>
            <a:ext cx="449014" cy="365125"/>
          </a:xfrm>
          <a:prstGeom prst="rect">
            <a:avLst/>
          </a:prstGeom>
        </p:spPr>
        <p:txBody>
          <a:bodyPr vert="horz" lIns="91440" tIns="45720" rIns="91440" bIns="45720" rtlCol="0" anchor="ctr"/>
          <a:lstStyle>
            <a:lvl1pPr algn="l">
              <a:defRPr sz="900">
                <a:solidFill>
                  <a:schemeClr val="tx1"/>
                </a:solidFill>
              </a:defRPr>
            </a:lvl1pPr>
          </a:lstStyle>
          <a:p>
            <a:pPr defTabSz="457200"/>
            <a:fld id="{9A024FC9-F018-D04B-AF75-E7A739E02B23}" type="slidenum">
              <a:rPr lang="en-US" smtClean="0">
                <a:solidFill>
                  <a:srgbClr val="0E0618"/>
                </a:solidFill>
              </a:rPr>
              <a:pPr defTabSz="457200"/>
              <a:t>‹#›</a:t>
            </a:fld>
            <a:endParaRPr lang="en-US" dirty="0">
              <a:solidFill>
                <a:srgbClr val="0E0618"/>
              </a:solidFill>
            </a:endParaRPr>
          </a:p>
        </p:txBody>
      </p:sp>
      <p:pic>
        <p:nvPicPr>
          <p:cNvPr id="7" name="Picture 6" descr="2016_PowerPoint_LogoPurple-01.png"/>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0" y="0"/>
            <a:ext cx="9144000" cy="6853685"/>
          </a:xfrm>
          <a:prstGeom prst="rect">
            <a:avLst/>
          </a:prstGeom>
        </p:spPr>
      </p:pic>
    </p:spTree>
    <p:extLst>
      <p:ext uri="{BB962C8B-B14F-4D97-AF65-F5344CB8AC3E}">
        <p14:creationId xmlns:p14="http://schemas.microsoft.com/office/powerpoint/2010/main" val="22791577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l" defTabSz="457200" rtl="0" eaLnBrk="1" latinLnBrk="0" hangingPunct="1">
        <a:spcBef>
          <a:spcPct val="0"/>
        </a:spcBef>
        <a:buNone/>
        <a:defRPr sz="4000" b="1" i="0" kern="1200" cap="all">
          <a:solidFill>
            <a:srgbClr val="8B0560"/>
          </a:solidFill>
          <a:latin typeface="Trade Gothic LT Std"/>
          <a:ea typeface="+mj-ea"/>
          <a:cs typeface="Trade Gothic LT Std"/>
        </a:defRPr>
      </a:lvl1pPr>
    </p:titleStyle>
    <p:bodyStyle>
      <a:lvl1pPr marL="342900" indent="-342900" algn="l" defTabSz="457200" rtl="0" eaLnBrk="1" latinLnBrk="0" hangingPunct="1">
        <a:spcBef>
          <a:spcPct val="20000"/>
        </a:spcBef>
        <a:buClr>
          <a:srgbClr val="8B0560"/>
        </a:buClr>
        <a:buFont typeface="Arial"/>
        <a:buChar char="•"/>
        <a:defRPr sz="3200" kern="1200">
          <a:solidFill>
            <a:schemeClr val="tx1"/>
          </a:solidFill>
          <a:latin typeface="Trade Gothic LT Std"/>
          <a:ea typeface="+mn-ea"/>
          <a:cs typeface="Trade Gothic LT Std"/>
        </a:defRPr>
      </a:lvl1pPr>
      <a:lvl2pPr marL="742950" indent="-285750" algn="l" defTabSz="457200" rtl="0" eaLnBrk="1" latinLnBrk="0" hangingPunct="1">
        <a:spcBef>
          <a:spcPct val="20000"/>
        </a:spcBef>
        <a:buClr>
          <a:srgbClr val="8B0560"/>
        </a:buClr>
        <a:buFont typeface="Arial"/>
        <a:buChar char="–"/>
        <a:defRPr sz="2800" kern="1200">
          <a:solidFill>
            <a:schemeClr val="tx1"/>
          </a:solidFill>
          <a:latin typeface="Trade Gothic LT Std"/>
          <a:ea typeface="+mn-ea"/>
          <a:cs typeface="Trade Gothic LT Std"/>
        </a:defRPr>
      </a:lvl2pPr>
      <a:lvl3pPr marL="1143000" indent="-228600" algn="l" defTabSz="457200" rtl="0" eaLnBrk="1" latinLnBrk="0" hangingPunct="1">
        <a:spcBef>
          <a:spcPct val="20000"/>
        </a:spcBef>
        <a:buClr>
          <a:srgbClr val="8B0560"/>
        </a:buClr>
        <a:buFont typeface="Arial"/>
        <a:buChar char="•"/>
        <a:defRPr sz="2400" kern="1200">
          <a:solidFill>
            <a:schemeClr val="tx1"/>
          </a:solidFill>
          <a:latin typeface="Trade Gothic LT Std"/>
          <a:ea typeface="+mn-ea"/>
          <a:cs typeface="Trade Gothic LT Std"/>
        </a:defRPr>
      </a:lvl3pPr>
      <a:lvl4pPr marL="1600200" indent="-228600" algn="l" defTabSz="457200" rtl="0" eaLnBrk="1" latinLnBrk="0" hangingPunct="1">
        <a:spcBef>
          <a:spcPct val="20000"/>
        </a:spcBef>
        <a:buClr>
          <a:srgbClr val="8B0560"/>
        </a:buClr>
        <a:buFont typeface="Arial"/>
        <a:buChar char="–"/>
        <a:defRPr sz="2000" kern="1200">
          <a:solidFill>
            <a:schemeClr val="tx1"/>
          </a:solidFill>
          <a:latin typeface="Trade Gothic LT Std"/>
          <a:ea typeface="+mn-ea"/>
          <a:cs typeface="Trade Gothic LT Std"/>
        </a:defRPr>
      </a:lvl4pPr>
      <a:lvl5pPr marL="2057400" indent="-228600" algn="l" defTabSz="457200" rtl="0" eaLnBrk="1" latinLnBrk="0" hangingPunct="1">
        <a:spcBef>
          <a:spcPct val="20000"/>
        </a:spcBef>
        <a:buClr>
          <a:srgbClr val="8B0560"/>
        </a:buClr>
        <a:buFont typeface="Arial"/>
        <a:buChar char="»"/>
        <a:defRPr sz="2000" kern="1200">
          <a:solidFill>
            <a:schemeClr val="tx1"/>
          </a:solidFill>
          <a:latin typeface="Trade Gothic LT Std"/>
          <a:ea typeface="+mn-ea"/>
          <a:cs typeface="Trade Gothic L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65127" y="184731"/>
            <a:ext cx="8550275" cy="943848"/>
          </a:xfrm>
          <a:prstGeom prst="rect">
            <a:avLst/>
          </a:prstGeom>
          <a:noFill/>
          <a:ln>
            <a:noFill/>
          </a:ln>
        </p:spPr>
        <p:txBody>
          <a:bodyPr lIns="91425" tIns="91425" rIns="91425" bIns="91425" anchor="ctr" anchorCtr="0"/>
          <a:lstStyle>
            <a:lvl1pPr marL="0" marR="0" lvl="0" indent="0" algn="l" rtl="0">
              <a:spcBef>
                <a:spcPts val="0"/>
              </a:spcBef>
              <a:buClr>
                <a:schemeClr val="accent6"/>
              </a:buClr>
              <a:buFont typeface="Arial"/>
              <a:buNone/>
              <a:defRPr sz="3200" b="1" i="0" u="none" strike="noStrike" cap="none">
                <a:solidFill>
                  <a:schemeClr val="accent6"/>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365124" y="1410717"/>
            <a:ext cx="8550275" cy="4525963"/>
          </a:xfrm>
          <a:prstGeom prst="rect">
            <a:avLst/>
          </a:prstGeom>
          <a:noFill/>
          <a:ln>
            <a:noFill/>
          </a:ln>
        </p:spPr>
        <p:txBody>
          <a:bodyPr lIns="91425" tIns="91425" rIns="91425" bIns="91425" anchor="t" anchorCtr="0"/>
          <a:lstStyle>
            <a:lvl1pPr marL="0" marR="0" lvl="0" indent="0" algn="l" rtl="0">
              <a:spcBef>
                <a:spcPts val="400"/>
              </a:spcBef>
              <a:buClr>
                <a:schemeClr val="accent1"/>
              </a:buClr>
              <a:buFont typeface="Noto Sans Symbols"/>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accent1"/>
              </a:buClr>
              <a:buSzPct val="100000"/>
              <a:buFont typeface="Noto Sans Symbols"/>
              <a:buChar char="▪"/>
              <a:defRPr sz="1800" b="0" i="0" u="none" strike="noStrike" cap="none">
                <a:solidFill>
                  <a:schemeClr val="dk1"/>
                </a:solidFill>
                <a:latin typeface="Georgia"/>
                <a:ea typeface="Georgia"/>
                <a:cs typeface="Georgia"/>
                <a:sym typeface="Georgia"/>
              </a:defRPr>
            </a:lvl2pPr>
            <a:lvl3pPr marL="1200150" marR="0" lvl="2" indent="-184150" algn="l" rtl="0">
              <a:spcBef>
                <a:spcPts val="320"/>
              </a:spcBef>
              <a:buClr>
                <a:schemeClr val="accent1"/>
              </a:buClr>
              <a:buSzPct val="100000"/>
              <a:buFont typeface="Noto Sans Symbols"/>
              <a:buChar char="▪"/>
              <a:defRPr sz="1600" b="0" i="0" u="none" strike="noStrike" cap="none">
                <a:solidFill>
                  <a:schemeClr val="dk1"/>
                </a:solidFill>
                <a:latin typeface="Georgia"/>
                <a:ea typeface="Georgia"/>
                <a:cs typeface="Georgia"/>
                <a:sym typeface="Georgia"/>
              </a:defRPr>
            </a:lvl3pPr>
            <a:lvl4pPr marL="1657350" marR="0" lvl="3" indent="-196850" algn="l" rtl="0">
              <a:spcBef>
                <a:spcPts val="280"/>
              </a:spcBef>
              <a:buClr>
                <a:schemeClr val="accent1"/>
              </a:buClr>
              <a:buSzPct val="100000"/>
              <a:buFont typeface="Noto Sans Symbols"/>
              <a:buChar char="▪"/>
              <a:defRPr sz="1400" b="0" i="0" u="none" strike="noStrike" cap="none">
                <a:solidFill>
                  <a:schemeClr val="dk1"/>
                </a:solidFill>
                <a:latin typeface="Georgia"/>
                <a:ea typeface="Georgia"/>
                <a:cs typeface="Georgia"/>
                <a:sym typeface="Georgia"/>
              </a:defRPr>
            </a:lvl4pPr>
            <a:lvl5pPr marL="2000250" marR="0" lvl="4" indent="-95250" algn="l" rtl="0">
              <a:spcBef>
                <a:spcPts val="240"/>
              </a:spcBef>
              <a:buClr>
                <a:schemeClr val="accent1"/>
              </a:buClr>
              <a:buSzPct val="100000"/>
              <a:buFont typeface="Noto Sans Symbols"/>
              <a:buChar char="▪"/>
              <a:defRPr sz="12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2" name="Shape 12"/>
          <p:cNvSpPr txBox="1">
            <a:spLocks noGrp="1"/>
          </p:cNvSpPr>
          <p:nvPr>
            <p:ph type="sldNum" idx="12"/>
          </p:nvPr>
        </p:nvSpPr>
        <p:spPr>
          <a:xfrm>
            <a:off x="8506507" y="6421829"/>
            <a:ext cx="637492" cy="365124"/>
          </a:xfrm>
          <a:prstGeom prst="rect">
            <a:avLst/>
          </a:prstGeom>
          <a:noFill/>
          <a:ln>
            <a:noFill/>
          </a:ln>
        </p:spPr>
        <p:txBody>
          <a:bodyPr lIns="91425" tIns="45700" rIns="91425" bIns="45700" anchor="t" anchorCtr="0">
            <a:noAutofit/>
          </a:bodyPr>
          <a:lstStyle/>
          <a:p>
            <a:pPr algn="r">
              <a:buSzPct val="25000"/>
            </a:pPr>
            <a:fld id="{00000000-1234-1234-1234-123412341234}" type="slidenum">
              <a:rPr lang="en-US" sz="1200" kern="0">
                <a:solidFill>
                  <a:srgbClr val="195695"/>
                </a:solidFill>
                <a:latin typeface="Georgia"/>
                <a:ea typeface="Georgia"/>
                <a:cs typeface="Georgia"/>
                <a:sym typeface="Georgia"/>
              </a:rPr>
              <a:pPr algn="r">
                <a:buSzPct val="25000"/>
              </a:pPr>
              <a:t>‹#›</a:t>
            </a:fld>
            <a:endParaRPr lang="en-US" sz="1200" kern="0" dirty="0">
              <a:solidFill>
                <a:srgbClr val="195695"/>
              </a:solidFill>
              <a:latin typeface="Georgia"/>
              <a:ea typeface="Georgia"/>
              <a:cs typeface="Georgia"/>
              <a:sym typeface="Georgia"/>
            </a:endParaRPr>
          </a:p>
        </p:txBody>
      </p:sp>
      <p:pic>
        <p:nvPicPr>
          <p:cNvPr id="13" name="Shape 13" descr="logo-genentech600x160.png"/>
          <p:cNvPicPr preferRelativeResize="0"/>
          <p:nvPr/>
        </p:nvPicPr>
        <p:blipFill rotWithShape="1">
          <a:blip r:embed="rId13">
            <a:alphaModFix/>
          </a:blip>
          <a:srcRect/>
          <a:stretch/>
        </p:blipFill>
        <p:spPr>
          <a:xfrm>
            <a:off x="7664490" y="6397828"/>
            <a:ext cx="1001841" cy="356211"/>
          </a:xfrm>
          <a:prstGeom prst="rect">
            <a:avLst/>
          </a:prstGeom>
          <a:noFill/>
          <a:ln>
            <a:noFill/>
          </a:ln>
        </p:spPr>
      </p:pic>
    </p:spTree>
    <p:extLst>
      <p:ext uri="{BB962C8B-B14F-4D97-AF65-F5344CB8AC3E}">
        <p14:creationId xmlns:p14="http://schemas.microsoft.com/office/powerpoint/2010/main" val="83677794"/>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image" Target="../media/image49.png"/><Relationship Id="rId1" Type="http://schemas.openxmlformats.org/officeDocument/2006/relationships/slideLayout" Target="../slideLayouts/slideLayout9.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9.png"/><Relationship Id="rId1" Type="http://schemas.openxmlformats.org/officeDocument/2006/relationships/slideLayout" Target="../slideLayouts/slideLayout9.xml"/><Relationship Id="rId6" Type="http://schemas.openxmlformats.org/officeDocument/2006/relationships/image" Target="../media/image52.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jpg"/><Relationship Id="rId1" Type="http://schemas.openxmlformats.org/officeDocument/2006/relationships/slideLayout" Target="../slideLayouts/slideLayout9.xml"/><Relationship Id="rId5" Type="http://schemas.openxmlformats.org/officeDocument/2006/relationships/image" Target="../media/image52.png"/><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17.jp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g"/><Relationship Id="rId18" Type="http://schemas.openxmlformats.org/officeDocument/2006/relationships/image" Target="../media/image34.jpe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jpg"/><Relationship Id="rId17" Type="http://schemas.openxmlformats.org/officeDocument/2006/relationships/image" Target="../media/image33.png"/><Relationship Id="rId2" Type="http://schemas.openxmlformats.org/officeDocument/2006/relationships/notesSlide" Target="../notesSlides/notesSlide6.xml"/><Relationship Id="rId16" Type="http://schemas.openxmlformats.org/officeDocument/2006/relationships/image" Target="../media/image32.png"/><Relationship Id="rId20" Type="http://schemas.openxmlformats.org/officeDocument/2006/relationships/image" Target="../media/image36.jpg"/><Relationship Id="rId1" Type="http://schemas.openxmlformats.org/officeDocument/2006/relationships/slideLayout" Target="../slideLayouts/slideLayout22.xml"/><Relationship Id="rId6" Type="http://schemas.openxmlformats.org/officeDocument/2006/relationships/image" Target="../media/image22.png"/><Relationship Id="rId11" Type="http://schemas.openxmlformats.org/officeDocument/2006/relationships/image" Target="../media/image27.jpg"/><Relationship Id="rId5" Type="http://schemas.openxmlformats.org/officeDocument/2006/relationships/image" Target="../media/image21.jp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jpg"/><Relationship Id="rId9" Type="http://schemas.openxmlformats.org/officeDocument/2006/relationships/image" Target="../media/image25.pn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ctrTitle"/>
          </p:nvPr>
        </p:nvSpPr>
        <p:spPr>
          <a:xfrm>
            <a:off x="575728" y="2568674"/>
            <a:ext cx="7973911" cy="746407"/>
          </a:xfrm>
          <a:prstGeom prst="rect">
            <a:avLst/>
          </a:prstGeom>
          <a:noFill/>
          <a:ln>
            <a:noFill/>
          </a:ln>
        </p:spPr>
        <p:txBody>
          <a:bodyPr lIns="91425" tIns="45700" rIns="91425" bIns="45700" anchor="ctr" anchorCtr="0">
            <a:noAutofit/>
          </a:bodyPr>
          <a:lstStyle/>
          <a:p>
            <a:pPr>
              <a:lnSpc>
                <a:spcPct val="101851"/>
              </a:lnSpc>
              <a:buSzPct val="25000"/>
            </a:pPr>
            <a:r>
              <a:rPr lang="en-US" dirty="0"/>
              <a:t/>
            </a:r>
            <a:br>
              <a:rPr lang="en-US" dirty="0"/>
            </a:br>
            <a:r>
              <a:rPr lang="en-US" sz="5400" dirty="0">
                <a:solidFill>
                  <a:schemeClr val="lt1"/>
                </a:solidFill>
              </a:rPr>
              <a:t>GENENTECH</a:t>
            </a:r>
            <a:br>
              <a:rPr lang="en-US" sz="5400" dirty="0">
                <a:solidFill>
                  <a:schemeClr val="lt1"/>
                </a:solidFill>
              </a:rPr>
            </a:br>
            <a:r>
              <a:rPr lang="en-US" sz="5400" dirty="0">
                <a:solidFill>
                  <a:schemeClr val="lt1"/>
                </a:solidFill>
              </a:rPr>
              <a:t>Gives Back </a:t>
            </a:r>
            <a:endParaRPr lang="en-US" sz="5400" dirty="0">
              <a:solidFill>
                <a:schemeClr val="lt1"/>
              </a:solidFill>
            </a:endParaRPr>
          </a:p>
        </p:txBody>
      </p:sp>
      <p:sp>
        <p:nvSpPr>
          <p:cNvPr id="108" name="Shape 108"/>
          <p:cNvSpPr txBox="1">
            <a:spLocks noGrp="1"/>
          </p:cNvSpPr>
          <p:nvPr>
            <p:ph type="subTitle" idx="1"/>
          </p:nvPr>
        </p:nvSpPr>
        <p:spPr>
          <a:xfrm>
            <a:off x="575730" y="4454558"/>
            <a:ext cx="7973909" cy="939522"/>
          </a:xfrm>
          <a:prstGeom prst="rect">
            <a:avLst/>
          </a:prstGeom>
          <a:noFill/>
          <a:ln>
            <a:noFill/>
          </a:ln>
        </p:spPr>
        <p:txBody>
          <a:bodyPr lIns="91425" tIns="45700" rIns="91425" bIns="45700" anchor="b" anchorCtr="0">
            <a:noAutofit/>
          </a:bodyPr>
          <a:lstStyle/>
          <a:p>
            <a:pPr>
              <a:spcBef>
                <a:spcPts val="0"/>
              </a:spcBef>
              <a:buSzPct val="25000"/>
            </a:pPr>
            <a:r>
              <a:rPr lang="en-US" dirty="0" smtClean="0"/>
              <a:t>April 2018</a:t>
            </a:r>
            <a:endParaRPr lang="en-US" dirty="0"/>
          </a:p>
        </p:txBody>
      </p:sp>
    </p:spTree>
    <p:extLst>
      <p:ext uri="{BB962C8B-B14F-4D97-AF65-F5344CB8AC3E}">
        <p14:creationId xmlns:p14="http://schemas.microsoft.com/office/powerpoint/2010/main" val="117124956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homas jeffer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8229600" cy="37547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1621810"/>
            <a:ext cx="3505200" cy="2492990"/>
          </a:xfrm>
          <a:prstGeom prst="rect">
            <a:avLst/>
          </a:prstGeom>
          <a:noFill/>
        </p:spPr>
        <p:txBody>
          <a:bodyPr wrap="square" rtlCol="0">
            <a:spAutoFit/>
          </a:bodyPr>
          <a:lstStyle/>
          <a:p>
            <a:r>
              <a:rPr lang="en-US" sz="3000" dirty="0" smtClean="0">
                <a:solidFill>
                  <a:schemeClr val="bg1"/>
                </a:solidFill>
              </a:rPr>
              <a:t>“The cornerstone of democracy rests on the foundation of an educated electorate.”</a:t>
            </a:r>
          </a:p>
          <a:p>
            <a:endParaRPr lang="en-US" dirty="0" smtClean="0">
              <a:solidFill>
                <a:schemeClr val="bg1"/>
              </a:solidFill>
            </a:endParaRPr>
          </a:p>
          <a:p>
            <a:pPr algn="r"/>
            <a:r>
              <a:rPr lang="en-US" dirty="0" smtClean="0">
                <a:solidFill>
                  <a:schemeClr val="bg1"/>
                </a:solidFill>
              </a:rPr>
              <a:t>~ Thomas Jefferson</a:t>
            </a:r>
            <a:endParaRPr lang="en-US" dirty="0">
              <a:solidFill>
                <a:schemeClr val="bg1"/>
              </a:solidFill>
            </a:endParaRPr>
          </a:p>
        </p:txBody>
      </p:sp>
    </p:spTree>
    <p:extLst>
      <p:ext uri="{BB962C8B-B14F-4D97-AF65-F5344CB8AC3E}">
        <p14:creationId xmlns:p14="http://schemas.microsoft.com/office/powerpoint/2010/main" val="116448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38200" y="533400"/>
            <a:ext cx="7391400" cy="4665821"/>
          </a:xfrm>
          <a:prstGeom prst="rect">
            <a:avLst/>
          </a:prstGeom>
        </p:spPr>
      </p:pic>
      <p:sp>
        <p:nvSpPr>
          <p:cNvPr id="6" name="Rectangle 5"/>
          <p:cNvSpPr/>
          <p:nvPr/>
        </p:nvSpPr>
        <p:spPr>
          <a:xfrm>
            <a:off x="3733800" y="1295400"/>
            <a:ext cx="4419600" cy="3581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886200" y="1111983"/>
            <a:ext cx="4191000" cy="3508653"/>
          </a:xfrm>
          <a:prstGeom prst="rect">
            <a:avLst/>
          </a:prstGeom>
          <a:noFill/>
        </p:spPr>
        <p:txBody>
          <a:bodyPr wrap="square" rtlCol="0">
            <a:spAutoFit/>
          </a:bodyPr>
          <a:lstStyle/>
          <a:p>
            <a:pPr algn="r"/>
            <a:r>
              <a:rPr lang="en-US" sz="3600" dirty="0" smtClean="0">
                <a:solidFill>
                  <a:schemeClr val="bg1"/>
                </a:solidFill>
              </a:rPr>
              <a:t>“Liberating education consists of acts of cognition, not transferals of information.”</a:t>
            </a:r>
          </a:p>
          <a:p>
            <a:endParaRPr lang="en-US" dirty="0" smtClean="0">
              <a:solidFill>
                <a:schemeClr val="bg1"/>
              </a:solidFill>
            </a:endParaRPr>
          </a:p>
          <a:p>
            <a:pPr algn="r"/>
            <a:r>
              <a:rPr lang="en-US" sz="2400" dirty="0" smtClean="0">
                <a:solidFill>
                  <a:schemeClr val="bg1"/>
                </a:solidFill>
              </a:rPr>
              <a:t>~ Paulo Freire</a:t>
            </a:r>
            <a:endParaRPr lang="en-US" sz="2400" dirty="0">
              <a:solidFill>
                <a:schemeClr val="bg1"/>
              </a:solidFill>
            </a:endParaRPr>
          </a:p>
        </p:txBody>
      </p:sp>
    </p:spTree>
    <p:extLst>
      <p:ext uri="{BB962C8B-B14F-4D97-AF65-F5344CB8AC3E}">
        <p14:creationId xmlns:p14="http://schemas.microsoft.com/office/powerpoint/2010/main" val="49891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33599"/>
            <a:ext cx="8229600" cy="3390901"/>
          </a:xfrm>
        </p:spPr>
        <p:txBody>
          <a:bodyPr numCol="2">
            <a:normAutofit fontScale="85000" lnSpcReduction="10000"/>
          </a:bodyPr>
          <a:lstStyle/>
          <a:p>
            <a:r>
              <a:rPr lang="en-US" dirty="0" smtClean="0"/>
              <a:t>connecting </a:t>
            </a:r>
            <a:r>
              <a:rPr lang="en-US" dirty="0"/>
              <a:t>to civic and religious groups</a:t>
            </a:r>
            <a:r>
              <a:rPr lang="en-US" dirty="0" smtClean="0"/>
              <a:t>;</a:t>
            </a:r>
          </a:p>
          <a:p>
            <a:r>
              <a:rPr lang="en-US" dirty="0" smtClean="0"/>
              <a:t>trusting </a:t>
            </a:r>
            <a:r>
              <a:rPr lang="en-US" dirty="0"/>
              <a:t>other people; </a:t>
            </a:r>
            <a:endParaRPr lang="en-US" dirty="0" smtClean="0"/>
          </a:p>
          <a:p>
            <a:r>
              <a:rPr lang="en-US" dirty="0" smtClean="0"/>
              <a:t>connecting </a:t>
            </a:r>
            <a:r>
              <a:rPr lang="en-US" dirty="0"/>
              <a:t>to others through family and friends; </a:t>
            </a:r>
            <a:endParaRPr lang="en-US" dirty="0" smtClean="0"/>
          </a:p>
          <a:p>
            <a:r>
              <a:rPr lang="en-US" dirty="0" smtClean="0"/>
              <a:t>giving </a:t>
            </a:r>
            <a:r>
              <a:rPr lang="en-US" dirty="0"/>
              <a:t>and volunteering; </a:t>
            </a:r>
            <a:endParaRPr lang="en-US" dirty="0" smtClean="0"/>
          </a:p>
          <a:p>
            <a:r>
              <a:rPr lang="en-US" dirty="0" smtClean="0"/>
              <a:t>staying </a:t>
            </a:r>
            <a:r>
              <a:rPr lang="en-US" dirty="0"/>
              <a:t>informed; </a:t>
            </a:r>
            <a:endParaRPr lang="en-US" dirty="0" smtClean="0"/>
          </a:p>
          <a:p>
            <a:r>
              <a:rPr lang="en-US" dirty="0" smtClean="0"/>
              <a:t>understanding </a:t>
            </a:r>
            <a:r>
              <a:rPr lang="en-US" dirty="0"/>
              <a:t>civics and politics; </a:t>
            </a:r>
            <a:endParaRPr lang="en-US" dirty="0" smtClean="0"/>
          </a:p>
          <a:p>
            <a:r>
              <a:rPr lang="en-US" dirty="0" smtClean="0"/>
              <a:t>participating </a:t>
            </a:r>
            <a:r>
              <a:rPr lang="en-US" dirty="0"/>
              <a:t>in politics; </a:t>
            </a:r>
            <a:endParaRPr lang="en-US" dirty="0" smtClean="0"/>
          </a:p>
          <a:p>
            <a:r>
              <a:rPr lang="en-US" dirty="0" smtClean="0"/>
              <a:t>trusting </a:t>
            </a:r>
            <a:r>
              <a:rPr lang="en-US" dirty="0"/>
              <a:t>and feeling connected to major institutions; </a:t>
            </a:r>
            <a:endParaRPr lang="en-US" dirty="0" smtClean="0"/>
          </a:p>
          <a:p>
            <a:r>
              <a:rPr lang="en-US" dirty="0" smtClean="0"/>
              <a:t>and </a:t>
            </a:r>
            <a:r>
              <a:rPr lang="en-US" dirty="0"/>
              <a:t>expressing political views</a:t>
            </a:r>
          </a:p>
        </p:txBody>
      </p:sp>
      <p:pic>
        <p:nvPicPr>
          <p:cNvPr id="7" name="Picture 6"/>
          <p:cNvPicPr>
            <a:picLocks noChangeAspect="1"/>
          </p:cNvPicPr>
          <p:nvPr/>
        </p:nvPicPr>
        <p:blipFill>
          <a:blip r:embed="rId2"/>
          <a:stretch>
            <a:fillRect/>
          </a:stretch>
        </p:blipFill>
        <p:spPr>
          <a:xfrm>
            <a:off x="2038350" y="304800"/>
            <a:ext cx="5067300" cy="904875"/>
          </a:xfrm>
          <a:prstGeom prst="rect">
            <a:avLst/>
          </a:prstGeom>
        </p:spPr>
      </p:pic>
      <p:sp>
        <p:nvSpPr>
          <p:cNvPr id="8" name="Rectangle 7"/>
          <p:cNvSpPr/>
          <p:nvPr/>
        </p:nvSpPr>
        <p:spPr>
          <a:xfrm>
            <a:off x="1765360" y="1447800"/>
            <a:ext cx="5702240" cy="584775"/>
          </a:xfrm>
          <a:prstGeom prst="rect">
            <a:avLst/>
          </a:prstGeom>
        </p:spPr>
        <p:txBody>
          <a:bodyPr wrap="square">
            <a:spAutoFit/>
          </a:bodyPr>
          <a:lstStyle/>
          <a:p>
            <a:pPr algn="ctr"/>
            <a:r>
              <a:rPr lang="en-US" sz="3200" b="1" i="1" dirty="0"/>
              <a:t>America’s Civic Health Index</a:t>
            </a:r>
          </a:p>
        </p:txBody>
      </p:sp>
    </p:spTree>
    <p:extLst>
      <p:ext uri="{BB962C8B-B14F-4D97-AF65-F5344CB8AC3E}">
        <p14:creationId xmlns:p14="http://schemas.microsoft.com/office/powerpoint/2010/main" val="228196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5833" t="43334" r="32500" b="32666"/>
          <a:stretch/>
        </p:blipFill>
        <p:spPr>
          <a:xfrm>
            <a:off x="143932" y="846138"/>
            <a:ext cx="8847668" cy="4191000"/>
          </a:xfrm>
          <a:prstGeom prst="rect">
            <a:avLst/>
          </a:prstGeom>
        </p:spPr>
      </p:pic>
    </p:spTree>
    <p:extLst>
      <p:ext uri="{BB962C8B-B14F-4D97-AF65-F5344CB8AC3E}">
        <p14:creationId xmlns:p14="http://schemas.microsoft.com/office/powerpoint/2010/main" val="8123267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Churches, unions, parties, newspapers: </a:t>
            </a:r>
            <a:endParaRPr lang="en-US" dirty="0"/>
          </a:p>
        </p:txBody>
      </p:sp>
      <p:sp>
        <p:nvSpPr>
          <p:cNvPr id="3" name="Content Placeholder 2"/>
          <p:cNvSpPr>
            <a:spLocks noGrp="1"/>
          </p:cNvSpPr>
          <p:nvPr>
            <p:ph idx="1"/>
          </p:nvPr>
        </p:nvSpPr>
        <p:spPr>
          <a:xfrm>
            <a:off x="457200" y="1391057"/>
            <a:ext cx="8229600" cy="3924300"/>
          </a:xfrm>
        </p:spPr>
        <p:txBody>
          <a:bodyPr>
            <a:normAutofit fontScale="92500" lnSpcReduction="10000"/>
          </a:bodyPr>
          <a:lstStyle/>
          <a:p>
            <a:r>
              <a:rPr lang="en-US" dirty="0" smtClean="0"/>
              <a:t>Reach large numbers of Americans</a:t>
            </a:r>
          </a:p>
          <a:p>
            <a:r>
              <a:rPr lang="en-US" dirty="0" smtClean="0"/>
              <a:t>Allow people to hear from others with diverse viewpoints</a:t>
            </a:r>
          </a:p>
          <a:p>
            <a:r>
              <a:rPr lang="en-US" dirty="0" smtClean="0"/>
              <a:t>Magnify individuals’ power and voice</a:t>
            </a:r>
          </a:p>
          <a:p>
            <a:r>
              <a:rPr lang="en-US" dirty="0" smtClean="0"/>
              <a:t>Autonomous, yet connect to government</a:t>
            </a:r>
          </a:p>
          <a:p>
            <a:r>
              <a:rPr lang="en-US" dirty="0" smtClean="0"/>
              <a:t>Not primary purpose, but encourage civic engagement </a:t>
            </a:r>
          </a:p>
          <a:p>
            <a:r>
              <a:rPr lang="en-US" dirty="0" smtClean="0"/>
              <a:t>Offer paths to leadership</a:t>
            </a:r>
          </a:p>
          <a:p>
            <a:endParaRPr lang="en-US" dirty="0"/>
          </a:p>
        </p:txBody>
      </p:sp>
    </p:spTree>
    <p:extLst>
      <p:ext uri="{BB962C8B-B14F-4D97-AF65-F5344CB8AC3E}">
        <p14:creationId xmlns:p14="http://schemas.microsoft.com/office/powerpoint/2010/main" val="39027897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0" y="0"/>
            <a:ext cx="9398000" cy="3524250"/>
          </a:xfrm>
          <a:prstGeom prst="rect">
            <a:avLst/>
          </a:prstGeom>
        </p:spPr>
      </p:pic>
      <p:sp>
        <p:nvSpPr>
          <p:cNvPr id="5" name="Content Placeholder 4"/>
          <p:cNvSpPr>
            <a:spLocks noGrp="1"/>
          </p:cNvSpPr>
          <p:nvPr>
            <p:ph idx="1"/>
          </p:nvPr>
        </p:nvSpPr>
        <p:spPr>
          <a:xfrm>
            <a:off x="457200" y="3733799"/>
            <a:ext cx="8229600" cy="1790701"/>
          </a:xfrm>
        </p:spPr>
        <p:txBody>
          <a:bodyPr/>
          <a:lstStyle/>
          <a:p>
            <a:pPr marL="0" indent="0" algn="ctr">
              <a:spcBef>
                <a:spcPts val="0"/>
              </a:spcBef>
              <a:buNone/>
            </a:pPr>
            <a:r>
              <a:rPr lang="en-US" sz="4000" b="1" dirty="0" smtClean="0">
                <a:effectLst>
                  <a:outerShdw blurRad="38100" dist="38100" dir="2700000" algn="tl">
                    <a:srgbClr val="000000">
                      <a:alpha val="43137"/>
                    </a:srgbClr>
                  </a:outerShdw>
                </a:effectLst>
              </a:rPr>
              <a:t>Civic Deserts</a:t>
            </a:r>
          </a:p>
          <a:p>
            <a:pPr marL="0" indent="0" algn="ctr">
              <a:spcBef>
                <a:spcPts val="0"/>
              </a:spcBef>
              <a:buNone/>
            </a:pPr>
            <a:r>
              <a:rPr lang="en-US" i="1" dirty="0" smtClean="0"/>
              <a:t>Places without adequate opportunities </a:t>
            </a:r>
          </a:p>
          <a:p>
            <a:pPr marL="0" indent="0" algn="ctr">
              <a:spcBef>
                <a:spcPts val="0"/>
              </a:spcBef>
              <a:buNone/>
            </a:pPr>
            <a:r>
              <a:rPr lang="en-US" i="1" dirty="0" smtClean="0"/>
              <a:t>for civic engagement</a:t>
            </a:r>
            <a:endParaRPr lang="en-US" i="1" dirty="0"/>
          </a:p>
        </p:txBody>
      </p:sp>
    </p:spTree>
    <p:extLst>
      <p:ext uri="{BB962C8B-B14F-4D97-AF65-F5344CB8AC3E}">
        <p14:creationId xmlns:p14="http://schemas.microsoft.com/office/powerpoint/2010/main" val="20408035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1667" t="50000" r="37500" b="28667"/>
          <a:stretch/>
        </p:blipFill>
        <p:spPr>
          <a:xfrm>
            <a:off x="304800" y="1066800"/>
            <a:ext cx="8472488" cy="3663778"/>
          </a:xfrm>
          <a:prstGeom prst="rect">
            <a:avLst/>
          </a:prstGeom>
        </p:spPr>
      </p:pic>
    </p:spTree>
    <p:extLst>
      <p:ext uri="{BB962C8B-B14F-4D97-AF65-F5344CB8AC3E}">
        <p14:creationId xmlns:p14="http://schemas.microsoft.com/office/powerpoint/2010/main" val="22038508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effectLst>
                  <a:outerShdw blurRad="38100" dist="38100" dir="2700000" algn="tl">
                    <a:srgbClr val="000000">
                      <a:alpha val="43137"/>
                    </a:srgbClr>
                  </a:outerShdw>
                </a:effectLst>
              </a:rPr>
              <a:t>The College Experience</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438400"/>
            <a:ext cx="8229600" cy="990599"/>
          </a:xfrm>
        </p:spPr>
        <p:txBody>
          <a:bodyPr>
            <a:normAutofit/>
          </a:bodyPr>
          <a:lstStyle/>
          <a:p>
            <a:r>
              <a:rPr lang="en-US" sz="2400" b="1" dirty="0"/>
              <a:t>Service Learning </a:t>
            </a:r>
            <a:r>
              <a:rPr lang="en-US" sz="2400" dirty="0"/>
              <a:t>– doing community service as part of an academic course to deepen understanding of course </a:t>
            </a:r>
            <a:r>
              <a:rPr lang="en-US" sz="2400" dirty="0" smtClean="0"/>
              <a:t>content</a:t>
            </a:r>
            <a:endParaRPr lang="en-US" sz="2400" dirty="0"/>
          </a:p>
        </p:txBody>
      </p:sp>
      <p:sp>
        <p:nvSpPr>
          <p:cNvPr id="4" name="Content Placeholder 2"/>
          <p:cNvSpPr txBox="1">
            <a:spLocks/>
          </p:cNvSpPr>
          <p:nvPr/>
        </p:nvSpPr>
        <p:spPr>
          <a:xfrm>
            <a:off x="457200" y="4572001"/>
            <a:ext cx="8229600" cy="99059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400" b="1" dirty="0"/>
              <a:t>Days of Service  </a:t>
            </a:r>
            <a:r>
              <a:rPr lang="en-US" sz="2400" dirty="0"/>
              <a:t>(</a:t>
            </a:r>
            <a:r>
              <a:rPr lang="en-US" sz="2400" dirty="0" err="1"/>
              <a:t>ie</a:t>
            </a:r>
            <a:r>
              <a:rPr lang="en-US" sz="2400" dirty="0"/>
              <a:t>: Cesar Chavez Day of Service)</a:t>
            </a:r>
          </a:p>
          <a:p>
            <a:pPr lvl="0"/>
            <a:r>
              <a:rPr lang="en-US" sz="2400" b="1" dirty="0"/>
              <a:t>Volunteering</a:t>
            </a:r>
            <a:r>
              <a:rPr lang="en-US" sz="2400" dirty="0"/>
              <a:t> (</a:t>
            </a:r>
            <a:r>
              <a:rPr lang="en-US" sz="2400" dirty="0" err="1"/>
              <a:t>ie</a:t>
            </a:r>
            <a:r>
              <a:rPr lang="en-US" sz="2400" dirty="0"/>
              <a:t>: regularly scheduled community service)</a:t>
            </a:r>
          </a:p>
        </p:txBody>
      </p:sp>
      <p:sp>
        <p:nvSpPr>
          <p:cNvPr id="5" name="Rounded Rectangle 4"/>
          <p:cNvSpPr/>
          <p:nvPr/>
        </p:nvSpPr>
        <p:spPr>
          <a:xfrm>
            <a:off x="457200" y="1295400"/>
            <a:ext cx="8229600" cy="1140323"/>
          </a:xfrm>
          <a:prstGeom prst="round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lvl="0"/>
            <a:r>
              <a:rPr lang="en-US" sz="2800" b="1" dirty="0">
                <a:effectLst>
                  <a:outerShdw blurRad="38100" dist="38100" dir="2700000" algn="tl">
                    <a:srgbClr val="000000">
                      <a:alpha val="43137"/>
                    </a:srgbClr>
                  </a:outerShdw>
                </a:effectLst>
              </a:rPr>
              <a:t>CURRICULAR</a:t>
            </a:r>
            <a:r>
              <a:rPr lang="en-US" sz="2800" dirty="0"/>
              <a:t/>
            </a:r>
            <a:br>
              <a:rPr lang="en-US" sz="2800" dirty="0"/>
            </a:br>
            <a:r>
              <a:rPr lang="en-US" sz="2800" i="1" dirty="0"/>
              <a:t>Educational activity required by an academic course</a:t>
            </a:r>
          </a:p>
        </p:txBody>
      </p:sp>
      <p:sp>
        <p:nvSpPr>
          <p:cNvPr id="6" name="Rounded Rectangle 5"/>
          <p:cNvSpPr/>
          <p:nvPr/>
        </p:nvSpPr>
        <p:spPr>
          <a:xfrm>
            <a:off x="457200" y="3493644"/>
            <a:ext cx="8229600" cy="1078356"/>
          </a:xfrm>
          <a:prstGeom prst="roundRect">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lvl="0"/>
            <a:r>
              <a:rPr lang="en-US" sz="2800" b="1" dirty="0">
                <a:effectLst>
                  <a:outerShdw blurRad="38100" dist="38100" dir="2700000" algn="tl">
                    <a:srgbClr val="000000">
                      <a:alpha val="43137"/>
                    </a:srgbClr>
                  </a:outerShdw>
                </a:effectLst>
              </a:rPr>
              <a:t>CO-CURRICULAR</a:t>
            </a:r>
            <a:r>
              <a:rPr lang="en-US" sz="2800" dirty="0"/>
              <a:t/>
            </a:r>
            <a:br>
              <a:rPr lang="en-US" sz="2800" dirty="0"/>
            </a:br>
            <a:r>
              <a:rPr lang="en-US" sz="2800" i="1" dirty="0"/>
              <a:t>Educational activity outside of the classroom</a:t>
            </a:r>
          </a:p>
        </p:txBody>
      </p:sp>
    </p:spTree>
    <p:extLst>
      <p:ext uri="{BB962C8B-B14F-4D97-AF65-F5344CB8AC3E}">
        <p14:creationId xmlns:p14="http://schemas.microsoft.com/office/powerpoint/2010/main" val="317396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523" y="152400"/>
            <a:ext cx="8002954" cy="5334000"/>
          </a:xfrm>
          <a:prstGeom prst="rect">
            <a:avLst/>
          </a:prstGeom>
          <a:ln>
            <a:solidFill>
              <a:schemeClr val="tx1"/>
            </a:solidFill>
          </a:ln>
        </p:spPr>
      </p:pic>
    </p:spTree>
    <p:extLst>
      <p:ext uri="{BB962C8B-B14F-4D97-AF65-F5344CB8AC3E}">
        <p14:creationId xmlns:p14="http://schemas.microsoft.com/office/powerpoint/2010/main" val="25575132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32478" y="685800"/>
            <a:ext cx="6516122" cy="4340569"/>
          </a:xfrm>
          <a:prstGeom prst="rect">
            <a:avLst/>
          </a:prstGeom>
          <a:ln>
            <a:solidFill>
              <a:schemeClr val="tx1"/>
            </a:solidFill>
          </a:ln>
        </p:spPr>
      </p:pic>
    </p:spTree>
    <p:extLst>
      <p:ext uri="{BB962C8B-B14F-4D97-AF65-F5344CB8AC3E}">
        <p14:creationId xmlns:p14="http://schemas.microsoft.com/office/powerpoint/2010/main" val="24669106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563640-200.png"/>
          <p:cNvPicPr>
            <a:picLocks noChangeAspect="1"/>
          </p:cNvPicPr>
          <p:nvPr/>
        </p:nvPicPr>
        <p:blipFill>
          <a:blip r:embed="rId2">
            <a:lum bright="70000" contrast="-70000"/>
            <a:alphaModFix amt="76000"/>
            <a:extLst>
              <a:ext uri="{28A0092B-C50C-407E-A947-70E740481C1C}">
                <a14:useLocalDpi xmlns:a14="http://schemas.microsoft.com/office/drawing/2010/main" val="0"/>
              </a:ext>
            </a:extLst>
          </a:blip>
          <a:stretch>
            <a:fillRect/>
          </a:stretch>
        </p:blipFill>
        <p:spPr>
          <a:xfrm>
            <a:off x="1455755" y="3780637"/>
            <a:ext cx="985375" cy="985375"/>
          </a:xfrm>
          <a:prstGeom prst="rect">
            <a:avLst/>
          </a:prstGeom>
        </p:spPr>
      </p:pic>
      <p:pic>
        <p:nvPicPr>
          <p:cNvPr id="16" name="Picture 15" descr="731171-200.png"/>
          <p:cNvPicPr>
            <a:picLocks noChangeAspect="1"/>
          </p:cNvPicPr>
          <p:nvPr/>
        </p:nvPicPr>
        <p:blipFill>
          <a:blip r:embed="rId3">
            <a:lum bright="70000" contrast="-70000"/>
            <a:alphaModFix amt="71000"/>
            <a:extLst>
              <a:ext uri="{28A0092B-C50C-407E-A947-70E740481C1C}">
                <a14:useLocalDpi xmlns:a14="http://schemas.microsoft.com/office/drawing/2010/main" val="0"/>
              </a:ext>
            </a:extLst>
          </a:blip>
          <a:stretch>
            <a:fillRect/>
          </a:stretch>
        </p:blipFill>
        <p:spPr>
          <a:xfrm>
            <a:off x="7181105" y="3578363"/>
            <a:ext cx="1600286" cy="1600286"/>
          </a:xfrm>
          <a:prstGeom prst="rect">
            <a:avLst/>
          </a:prstGeom>
        </p:spPr>
      </p:pic>
      <p:pic>
        <p:nvPicPr>
          <p:cNvPr id="15" name="Picture 14" descr="519391-200.png"/>
          <p:cNvPicPr>
            <a:picLocks noChangeAspect="1"/>
          </p:cNvPicPr>
          <p:nvPr/>
        </p:nvPicPr>
        <p:blipFill>
          <a:blip r:embed="rId4">
            <a:lum bright="70000" contrast="-70000"/>
            <a:alphaModFix amt="67000"/>
            <a:extLst>
              <a:ext uri="{28A0092B-C50C-407E-A947-70E740481C1C}">
                <a14:useLocalDpi xmlns:a14="http://schemas.microsoft.com/office/drawing/2010/main" val="0"/>
              </a:ext>
            </a:extLst>
          </a:blip>
          <a:stretch>
            <a:fillRect/>
          </a:stretch>
        </p:blipFill>
        <p:spPr>
          <a:xfrm>
            <a:off x="4739050" y="3786178"/>
            <a:ext cx="1058030" cy="1058030"/>
          </a:xfrm>
          <a:prstGeom prst="rect">
            <a:avLst/>
          </a:prstGeom>
        </p:spPr>
      </p:pic>
      <p:grpSp>
        <p:nvGrpSpPr>
          <p:cNvPr id="2" name="Group 1"/>
          <p:cNvGrpSpPr/>
          <p:nvPr/>
        </p:nvGrpSpPr>
        <p:grpSpPr>
          <a:xfrm>
            <a:off x="495568" y="3837136"/>
            <a:ext cx="8437472" cy="1421318"/>
            <a:chOff x="362435" y="1245345"/>
            <a:chExt cx="8437472" cy="1421318"/>
          </a:xfrm>
        </p:grpSpPr>
        <p:grpSp>
          <p:nvGrpSpPr>
            <p:cNvPr id="22" name="Group 21"/>
            <p:cNvGrpSpPr/>
            <p:nvPr/>
          </p:nvGrpSpPr>
          <p:grpSpPr>
            <a:xfrm>
              <a:off x="362435" y="1245345"/>
              <a:ext cx="2606040" cy="805765"/>
              <a:chOff x="428575" y="1430579"/>
              <a:chExt cx="2606040" cy="805765"/>
            </a:xfrm>
          </p:grpSpPr>
          <p:sp>
            <p:nvSpPr>
              <p:cNvPr id="8" name="Rectangle 7"/>
              <p:cNvSpPr/>
              <p:nvPr/>
            </p:nvSpPr>
            <p:spPr>
              <a:xfrm>
                <a:off x="428575" y="1430579"/>
                <a:ext cx="2447218" cy="400110"/>
              </a:xfrm>
              <a:prstGeom prst="rect">
                <a:avLst/>
              </a:prstGeom>
            </p:spPr>
            <p:txBody>
              <a:bodyPr wrap="square">
                <a:spAutoFit/>
              </a:bodyPr>
              <a:lstStyle/>
              <a:p>
                <a:r>
                  <a:rPr lang="en-US" sz="2000" b="1" kern="0" dirty="0">
                    <a:solidFill>
                      <a:srgbClr val="195695"/>
                    </a:solidFill>
                    <a:cs typeface="Arial"/>
                    <a:sym typeface="Arial"/>
                  </a:rPr>
                  <a:t>Science</a:t>
                </a:r>
              </a:p>
            </p:txBody>
          </p:sp>
          <p:sp>
            <p:nvSpPr>
              <p:cNvPr id="11" name="Rectangle 10"/>
              <p:cNvSpPr/>
              <p:nvPr/>
            </p:nvSpPr>
            <p:spPr>
              <a:xfrm>
                <a:off x="428575" y="1836234"/>
                <a:ext cx="2606040" cy="400110"/>
              </a:xfrm>
              <a:prstGeom prst="rect">
                <a:avLst/>
              </a:prstGeom>
            </p:spPr>
            <p:txBody>
              <a:bodyPr wrap="square">
                <a:spAutoFit/>
              </a:bodyPr>
              <a:lstStyle/>
              <a:p>
                <a:r>
                  <a:rPr lang="en-US" sz="2000" kern="0" dirty="0">
                    <a:solidFill>
                      <a:srgbClr val="414042"/>
                    </a:solidFill>
                    <a:cs typeface="Arial"/>
                    <a:sym typeface="Arial"/>
                  </a:rPr>
                  <a:t>Follow the science.</a:t>
                </a:r>
              </a:p>
            </p:txBody>
          </p:sp>
        </p:grpSp>
        <p:grpSp>
          <p:nvGrpSpPr>
            <p:cNvPr id="23" name="Group 22"/>
            <p:cNvGrpSpPr/>
            <p:nvPr/>
          </p:nvGrpSpPr>
          <p:grpSpPr>
            <a:xfrm>
              <a:off x="3295085" y="1245345"/>
              <a:ext cx="2782542" cy="1421318"/>
              <a:chOff x="3361225" y="1430579"/>
              <a:chExt cx="2782542" cy="1421318"/>
            </a:xfrm>
          </p:grpSpPr>
          <p:sp>
            <p:nvSpPr>
              <p:cNvPr id="10" name="Rectangle 9"/>
              <p:cNvSpPr/>
              <p:nvPr/>
            </p:nvSpPr>
            <p:spPr>
              <a:xfrm>
                <a:off x="3361225" y="1430579"/>
                <a:ext cx="2447218" cy="400110"/>
              </a:xfrm>
              <a:prstGeom prst="rect">
                <a:avLst/>
              </a:prstGeom>
            </p:spPr>
            <p:txBody>
              <a:bodyPr wrap="square">
                <a:spAutoFit/>
              </a:bodyPr>
              <a:lstStyle/>
              <a:p>
                <a:r>
                  <a:rPr lang="en-US" sz="2000" b="1" kern="0" dirty="0">
                    <a:solidFill>
                      <a:srgbClr val="195695"/>
                    </a:solidFill>
                    <a:cs typeface="Arial"/>
                    <a:sym typeface="Arial"/>
                  </a:rPr>
                  <a:t>Patients</a:t>
                </a:r>
              </a:p>
            </p:txBody>
          </p:sp>
          <p:sp>
            <p:nvSpPr>
              <p:cNvPr id="12" name="Rectangle 11"/>
              <p:cNvSpPr/>
              <p:nvPr/>
            </p:nvSpPr>
            <p:spPr>
              <a:xfrm>
                <a:off x="3361225" y="1836234"/>
                <a:ext cx="2782542" cy="1015663"/>
              </a:xfrm>
              <a:prstGeom prst="rect">
                <a:avLst/>
              </a:prstGeom>
            </p:spPr>
            <p:txBody>
              <a:bodyPr wrap="square">
                <a:spAutoFit/>
              </a:bodyPr>
              <a:lstStyle/>
              <a:p>
                <a:r>
                  <a:rPr lang="en-US" sz="2000" kern="0" dirty="0">
                    <a:solidFill>
                      <a:srgbClr val="414042"/>
                    </a:solidFill>
                    <a:cs typeface="Arial"/>
                    <a:sym typeface="Arial"/>
                  </a:rPr>
                  <a:t>Act in the best interests of the patients we serve.</a:t>
                </a:r>
              </a:p>
            </p:txBody>
          </p:sp>
        </p:grpSp>
        <p:grpSp>
          <p:nvGrpSpPr>
            <p:cNvPr id="24" name="Group 23"/>
            <p:cNvGrpSpPr/>
            <p:nvPr/>
          </p:nvGrpSpPr>
          <p:grpSpPr>
            <a:xfrm>
              <a:off x="6193867" y="1245345"/>
              <a:ext cx="2606040" cy="1421318"/>
              <a:chOff x="6260007" y="1430579"/>
              <a:chExt cx="2606040" cy="1421318"/>
            </a:xfrm>
          </p:grpSpPr>
          <p:sp>
            <p:nvSpPr>
              <p:cNvPr id="9" name="Rectangle 8"/>
              <p:cNvSpPr/>
              <p:nvPr/>
            </p:nvSpPr>
            <p:spPr>
              <a:xfrm>
                <a:off x="6260007" y="1430579"/>
                <a:ext cx="2447218" cy="400110"/>
              </a:xfrm>
              <a:prstGeom prst="rect">
                <a:avLst/>
              </a:prstGeom>
            </p:spPr>
            <p:txBody>
              <a:bodyPr wrap="square">
                <a:spAutoFit/>
              </a:bodyPr>
              <a:lstStyle/>
              <a:p>
                <a:r>
                  <a:rPr lang="en-US" sz="2000" b="1" kern="0" dirty="0">
                    <a:solidFill>
                      <a:srgbClr val="195695"/>
                    </a:solidFill>
                    <a:cs typeface="Arial"/>
                    <a:sym typeface="Arial"/>
                  </a:rPr>
                  <a:t>People</a:t>
                </a:r>
              </a:p>
            </p:txBody>
          </p:sp>
          <p:sp>
            <p:nvSpPr>
              <p:cNvPr id="13" name="Rectangle 12"/>
              <p:cNvSpPr/>
              <p:nvPr/>
            </p:nvSpPr>
            <p:spPr>
              <a:xfrm>
                <a:off x="6260007" y="1836234"/>
                <a:ext cx="2606040" cy="1015663"/>
              </a:xfrm>
              <a:prstGeom prst="rect">
                <a:avLst/>
              </a:prstGeom>
            </p:spPr>
            <p:txBody>
              <a:bodyPr wrap="square">
                <a:spAutoFit/>
              </a:bodyPr>
              <a:lstStyle/>
              <a:p>
                <a:r>
                  <a:rPr lang="en-US" sz="2000" kern="0" dirty="0">
                    <a:solidFill>
                      <a:srgbClr val="414042"/>
                    </a:solidFill>
                    <a:cs typeface="Arial"/>
                    <a:sym typeface="Arial"/>
                  </a:rPr>
                  <a:t>Foster a great place to work for our employees.</a:t>
                </a:r>
              </a:p>
            </p:txBody>
          </p:sp>
        </p:grpSp>
      </p:grpSp>
      <p:sp>
        <p:nvSpPr>
          <p:cNvPr id="7" name="Title 6"/>
          <p:cNvSpPr>
            <a:spLocks noGrp="1"/>
          </p:cNvSpPr>
          <p:nvPr>
            <p:ph type="title"/>
          </p:nvPr>
        </p:nvSpPr>
        <p:spPr>
          <a:xfrm>
            <a:off x="362437" y="1033899"/>
            <a:ext cx="8532691" cy="707886"/>
          </a:xfrm>
        </p:spPr>
        <p:txBody>
          <a:bodyPr/>
          <a:lstStyle/>
          <a:p>
            <a:r>
              <a:rPr lang="en-US" sz="3200" dirty="0"/>
              <a:t>Our Mission</a:t>
            </a:r>
          </a:p>
        </p:txBody>
      </p:sp>
      <p:sp>
        <p:nvSpPr>
          <p:cNvPr id="18" name="Slide Number Placeholder 5"/>
          <p:cNvSpPr txBox="1">
            <a:spLocks/>
          </p:cNvSpPr>
          <p:nvPr/>
        </p:nvSpPr>
        <p:spPr>
          <a:xfrm>
            <a:off x="8576729" y="5662065"/>
            <a:ext cx="440284" cy="273844"/>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2A40C3C-DD49-3740-8874-FF4995ACEAD5}" type="slidenum">
              <a:rPr lang="en-US">
                <a:solidFill>
                  <a:srgbClr val="195695"/>
                </a:solidFill>
                <a:sym typeface="Arial"/>
              </a:rPr>
              <a:pPr/>
              <a:t>2</a:t>
            </a:fld>
            <a:endParaRPr lang="en-US" dirty="0">
              <a:solidFill>
                <a:srgbClr val="195695"/>
              </a:solidFill>
              <a:sym typeface="Arial"/>
            </a:endParaRPr>
          </a:p>
        </p:txBody>
      </p:sp>
      <p:cxnSp>
        <p:nvCxnSpPr>
          <p:cNvPr id="4" name="Straight Connector 3"/>
          <p:cNvCxnSpPr/>
          <p:nvPr/>
        </p:nvCxnSpPr>
        <p:spPr>
          <a:xfrm>
            <a:off x="2942786" y="3837137"/>
            <a:ext cx="0" cy="1227795"/>
          </a:xfrm>
          <a:prstGeom prst="line">
            <a:avLst/>
          </a:prstGeom>
          <a:ln w="12700" cmpd="sng">
            <a:solidFill>
              <a:schemeClr val="bg1">
                <a:lumMod val="6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128178" y="3786179"/>
            <a:ext cx="0" cy="1227795"/>
          </a:xfrm>
          <a:prstGeom prst="line">
            <a:avLst/>
          </a:prstGeom>
          <a:ln w="12700" cmpd="sng">
            <a:solidFill>
              <a:schemeClr val="bg1">
                <a:lumMod val="6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606592" y="2005338"/>
            <a:ext cx="8013525" cy="1200328"/>
          </a:xfrm>
          <a:prstGeom prst="rect">
            <a:avLst/>
          </a:prstGeom>
        </p:spPr>
        <p:txBody>
          <a:bodyPr wrap="square">
            <a:spAutoFit/>
          </a:bodyPr>
          <a:lstStyle/>
          <a:p>
            <a:pPr algn="ctr"/>
            <a:r>
              <a:rPr lang="en-US" sz="2400" i="1" kern="0" dirty="0">
                <a:solidFill>
                  <a:srgbClr val="195695"/>
                </a:solidFill>
                <a:cs typeface="Arial"/>
                <a:sym typeface="Arial"/>
              </a:rPr>
              <a:t>Pursuing groundbreaking science to discover and develop breakthrough medicines for people with serious and life-threatening conditions.</a:t>
            </a:r>
          </a:p>
        </p:txBody>
      </p:sp>
    </p:spTree>
    <p:extLst>
      <p:ext uri="{BB962C8B-B14F-4D97-AF65-F5344CB8AC3E}">
        <p14:creationId xmlns:p14="http://schemas.microsoft.com/office/powerpoint/2010/main" val="360948414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mv="urn:schemas-microsoft-com:mac:vml"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473" y="685800"/>
            <a:ext cx="2872441" cy="4305300"/>
          </a:xfrm>
          <a:ln>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990600"/>
            <a:ext cx="5568886" cy="3711685"/>
          </a:xfrm>
          <a:prstGeom prst="rect">
            <a:avLst/>
          </a:prstGeom>
          <a:ln>
            <a:solidFill>
              <a:schemeClr val="tx1"/>
            </a:solidFill>
          </a:ln>
        </p:spPr>
      </p:pic>
    </p:spTree>
    <p:extLst>
      <p:ext uri="{BB962C8B-B14F-4D97-AF65-F5344CB8AC3E}">
        <p14:creationId xmlns:p14="http://schemas.microsoft.com/office/powerpoint/2010/main" val="35999786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t>Cesar Chavez Day of Service</a:t>
            </a:r>
            <a:endParaRPr lang="en-US" b="1" dirty="0"/>
          </a:p>
        </p:txBody>
      </p:sp>
      <p:sp>
        <p:nvSpPr>
          <p:cNvPr id="3" name="Content Placeholder 2"/>
          <p:cNvSpPr>
            <a:spLocks noGrp="1"/>
          </p:cNvSpPr>
          <p:nvPr>
            <p:ph idx="1"/>
          </p:nvPr>
        </p:nvSpPr>
        <p:spPr>
          <a:xfrm>
            <a:off x="457200" y="1371600"/>
            <a:ext cx="8229600" cy="4152901"/>
          </a:xfrm>
        </p:spPr>
        <p:txBody>
          <a:bodyPr>
            <a:noAutofit/>
          </a:bodyPr>
          <a:lstStyle/>
          <a:p>
            <a:r>
              <a:rPr lang="en-US" sz="2200" b="1" dirty="0" smtClean="0"/>
              <a:t>285 </a:t>
            </a:r>
            <a:r>
              <a:rPr lang="en-US" sz="2200" dirty="0"/>
              <a:t>participants in </a:t>
            </a:r>
            <a:r>
              <a:rPr lang="en-US" sz="2200" dirty="0" smtClean="0"/>
              <a:t>2017; </a:t>
            </a:r>
            <a:r>
              <a:rPr lang="en-US" sz="2200" b="1" dirty="0" smtClean="0"/>
              <a:t>325</a:t>
            </a:r>
            <a:r>
              <a:rPr lang="en-US" sz="2200" dirty="0" smtClean="0"/>
              <a:t> </a:t>
            </a:r>
            <a:r>
              <a:rPr lang="en-US" sz="2200" dirty="0"/>
              <a:t>in </a:t>
            </a:r>
            <a:r>
              <a:rPr lang="en-US" sz="2200" dirty="0" smtClean="0"/>
              <a:t>2018 = 14</a:t>
            </a:r>
            <a:r>
              <a:rPr lang="en-US" sz="2200" dirty="0"/>
              <a:t>% increase </a:t>
            </a:r>
            <a:endParaRPr lang="en-US" sz="2200" dirty="0" smtClean="0"/>
          </a:p>
          <a:p>
            <a:r>
              <a:rPr lang="en-US" sz="2200" b="1" dirty="0" smtClean="0"/>
              <a:t>Women</a:t>
            </a:r>
            <a:r>
              <a:rPr lang="en-US" sz="2200" b="1" dirty="0"/>
              <a:t>, </a:t>
            </a:r>
            <a:r>
              <a:rPr lang="en-US" sz="2200" b="1" dirty="0" err="1"/>
              <a:t>Latinx</a:t>
            </a:r>
            <a:r>
              <a:rPr lang="en-US" sz="2200" b="1" dirty="0"/>
              <a:t> populations are over-represented</a:t>
            </a:r>
            <a:r>
              <a:rPr lang="en-US" sz="2200" dirty="0"/>
              <a:t> in our 2018 volunteer participant profile, compared to the general population.</a:t>
            </a:r>
          </a:p>
          <a:p>
            <a:pPr lvl="0"/>
            <a:r>
              <a:rPr lang="en-US" sz="2200" dirty="0"/>
              <a:t>96% of participants who responded to the survey indicated that they were </a:t>
            </a:r>
            <a:r>
              <a:rPr lang="en-US" sz="2200" b="1" dirty="0"/>
              <a:t>more likely to participate in community service</a:t>
            </a:r>
            <a:r>
              <a:rPr lang="en-US" sz="2200" dirty="0"/>
              <a:t> in the future as the result of this Day of Service</a:t>
            </a:r>
          </a:p>
          <a:p>
            <a:pPr lvl="0"/>
            <a:r>
              <a:rPr lang="en-US" sz="2200" dirty="0"/>
              <a:t>95% of participants </a:t>
            </a:r>
            <a:r>
              <a:rPr lang="en-US" sz="2200" dirty="0" smtClean="0"/>
              <a:t>say they are better </a:t>
            </a:r>
            <a:r>
              <a:rPr lang="en-US" sz="2200" dirty="0"/>
              <a:t>able to recognize </a:t>
            </a:r>
            <a:r>
              <a:rPr lang="en-US" sz="2200" b="1" dirty="0"/>
              <a:t>the value of equity</a:t>
            </a:r>
            <a:r>
              <a:rPr lang="en-US" sz="2200" dirty="0"/>
              <a:t> and shared responsibility to and for one another as the result of this experience</a:t>
            </a:r>
          </a:p>
          <a:p>
            <a:pPr lvl="0"/>
            <a:r>
              <a:rPr lang="en-US" sz="2200" dirty="0"/>
              <a:t>92% of participants </a:t>
            </a:r>
            <a:r>
              <a:rPr lang="en-US" sz="2200" dirty="0" smtClean="0"/>
              <a:t>say they </a:t>
            </a:r>
            <a:r>
              <a:rPr lang="en-US" sz="2200" b="1" dirty="0"/>
              <a:t>have a responsibility to use the knowledge they have gained at CSUSM to serve </a:t>
            </a:r>
            <a:r>
              <a:rPr lang="en-US" sz="2200" b="1" dirty="0" smtClean="0"/>
              <a:t>others</a:t>
            </a:r>
            <a:endParaRPr lang="en-US" sz="2200" dirty="0"/>
          </a:p>
        </p:txBody>
      </p:sp>
    </p:spTree>
    <p:extLst>
      <p:ext uri="{BB962C8B-B14F-4D97-AF65-F5344CB8AC3E}">
        <p14:creationId xmlns:p14="http://schemas.microsoft.com/office/powerpoint/2010/main" val="14999758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a:spLocks noGrp="1"/>
          </p:cNvSpPr>
          <p:nvPr>
            <p:ph idx="1"/>
          </p:nvPr>
        </p:nvSpPr>
        <p:spPr>
          <a:xfrm>
            <a:off x="457200" y="4876800"/>
            <a:ext cx="8229600" cy="567255"/>
          </a:xfrm>
        </p:spPr>
        <p:txBody>
          <a:bodyPr>
            <a:noAutofit/>
          </a:bodyPr>
          <a:lstStyle/>
          <a:p>
            <a:pPr marL="0" indent="0" algn="ctr">
              <a:spcBef>
                <a:spcPts val="0"/>
              </a:spcBef>
              <a:buNone/>
            </a:pPr>
            <a:r>
              <a:rPr lang="en-US" b="1" dirty="0" smtClean="0">
                <a:effectLst>
                  <a:outerShdw blurRad="38100" dist="38100" dir="2700000" algn="tl">
                    <a:srgbClr val="000000">
                      <a:alpha val="43137"/>
                    </a:srgbClr>
                  </a:outerShdw>
                </a:effectLst>
              </a:rPr>
              <a:t>Civic Oases</a:t>
            </a:r>
          </a:p>
        </p:txBody>
      </p:sp>
      <p:pic>
        <p:nvPicPr>
          <p:cNvPr id="8" name="Picture 7"/>
          <p:cNvPicPr>
            <a:picLocks noChangeAspect="1"/>
          </p:cNvPicPr>
          <p:nvPr/>
        </p:nvPicPr>
        <p:blipFill>
          <a:blip r:embed="rId2"/>
          <a:stretch>
            <a:fillRect/>
          </a:stretch>
        </p:blipFill>
        <p:spPr>
          <a:xfrm>
            <a:off x="0" y="-495300"/>
            <a:ext cx="9144000" cy="5143500"/>
          </a:xfrm>
          <a:prstGeom prst="rect">
            <a:avLst/>
          </a:prstGeom>
        </p:spPr>
      </p:pic>
    </p:spTree>
    <p:extLst>
      <p:ext uri="{BB962C8B-B14F-4D97-AF65-F5344CB8AC3E}">
        <p14:creationId xmlns:p14="http://schemas.microsoft.com/office/powerpoint/2010/main" val="4046997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effectLst>
                  <a:outerShdw blurRad="38100" dist="38100" dir="2700000" algn="tl">
                    <a:srgbClr val="000000">
                      <a:alpha val="43137"/>
                    </a:srgbClr>
                  </a:outerShdw>
                </a:effectLst>
              </a:rPr>
              <a:t>Thank you!</a:t>
            </a:r>
            <a:endParaRPr lang="en-US" b="1" i="1" dirty="0">
              <a:effectLst>
                <a:outerShdw blurRad="38100" dist="38100" dir="2700000" algn="tl">
                  <a:srgbClr val="000000">
                    <a:alpha val="43137"/>
                  </a:srgbClr>
                </a:outerShdw>
              </a:effectLst>
            </a:endParaRPr>
          </a:p>
        </p:txBody>
      </p:sp>
      <p:sp>
        <p:nvSpPr>
          <p:cNvPr id="7" name="Content Placeholder 6"/>
          <p:cNvSpPr>
            <a:spLocks noGrp="1"/>
          </p:cNvSpPr>
          <p:nvPr>
            <p:ph idx="1"/>
          </p:nvPr>
        </p:nvSpPr>
        <p:spPr>
          <a:xfrm>
            <a:off x="457200" y="1524000"/>
            <a:ext cx="8229600" cy="3924300"/>
          </a:xfrm>
        </p:spPr>
        <p:txBody>
          <a:bodyPr/>
          <a:lstStyle/>
          <a:p>
            <a:pPr marL="0" indent="0" algn="ctr">
              <a:spcBef>
                <a:spcPts val="0"/>
              </a:spcBef>
              <a:buNone/>
            </a:pPr>
            <a:endParaRPr lang="en-US" sz="4000" b="1" dirty="0" smtClean="0"/>
          </a:p>
          <a:p>
            <a:pPr marL="0" indent="0" algn="ctr">
              <a:spcBef>
                <a:spcPts val="0"/>
              </a:spcBef>
              <a:buNone/>
            </a:pPr>
            <a:r>
              <a:rPr lang="en-US" sz="4000" b="1" dirty="0" smtClean="0"/>
              <a:t>Scott Gross</a:t>
            </a:r>
            <a:endParaRPr lang="en-US" sz="4000" b="1" dirty="0"/>
          </a:p>
          <a:p>
            <a:pPr marL="0" indent="0" algn="ctr">
              <a:spcBef>
                <a:spcPts val="0"/>
              </a:spcBef>
              <a:buNone/>
            </a:pPr>
            <a:r>
              <a:rPr lang="en-US" sz="2800" i="1" dirty="0" smtClean="0"/>
              <a:t>Associate Vice President, Community Engagement</a:t>
            </a:r>
            <a:endParaRPr lang="en-US" sz="2800" i="1" dirty="0"/>
          </a:p>
          <a:p>
            <a:pPr marL="0" indent="0" algn="ctr">
              <a:spcBef>
                <a:spcPts val="0"/>
              </a:spcBef>
              <a:buNone/>
            </a:pPr>
            <a:r>
              <a:rPr lang="en-US" dirty="0" smtClean="0"/>
              <a:t>sgross@csusm.edu</a:t>
            </a:r>
            <a:endParaRPr lang="en-US" dirty="0"/>
          </a:p>
          <a:p>
            <a:pPr marL="0" indent="0" algn="ctr">
              <a:spcBef>
                <a:spcPts val="0"/>
              </a:spcBef>
              <a:buNone/>
            </a:pPr>
            <a:r>
              <a:rPr lang="en-US" dirty="0" smtClean="0"/>
              <a:t>760-750-7000</a:t>
            </a:r>
            <a:endParaRPr lang="en-US" dirty="0"/>
          </a:p>
          <a:p>
            <a:pPr marL="0" indent="0">
              <a:buNone/>
            </a:pPr>
            <a:endParaRPr lang="en-US" dirty="0"/>
          </a:p>
        </p:txBody>
      </p:sp>
    </p:spTree>
    <p:extLst>
      <p:ext uri="{BB962C8B-B14F-4D97-AF65-F5344CB8AC3E}">
        <p14:creationId xmlns:p14="http://schemas.microsoft.com/office/powerpoint/2010/main" val="15055815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0" dirty="0">
                <a:solidFill>
                  <a:srgbClr val="C1D721"/>
                </a:solidFill>
                <a:latin typeface="B Avant Garde Demi"/>
                <a:cs typeface="B Avant Garde Demi"/>
              </a:rPr>
              <a:t>north County Philanthropy Council</a:t>
            </a:r>
          </a:p>
        </p:txBody>
      </p:sp>
      <p:sp>
        <p:nvSpPr>
          <p:cNvPr id="7" name="Title 1">
            <a:extLst>
              <a:ext uri="{FF2B5EF4-FFF2-40B4-BE49-F238E27FC236}">
                <a16:creationId xmlns="" xmlns:a16="http://schemas.microsoft.com/office/drawing/2014/main" id="{0D806E15-A38A-4942-B410-E070CDBF2123}"/>
              </a:ext>
            </a:extLst>
          </p:cNvPr>
          <p:cNvSpPr txBox="1">
            <a:spLocks/>
          </p:cNvSpPr>
          <p:nvPr/>
        </p:nvSpPr>
        <p:spPr>
          <a:xfrm>
            <a:off x="457200" y="2938944"/>
            <a:ext cx="8232650" cy="1023607"/>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4000" b="0" i="0" kern="1200" cap="all" spc="-40">
                <a:solidFill>
                  <a:srgbClr val="ED0080"/>
                </a:solidFill>
                <a:latin typeface="B Avant Garde Demi"/>
                <a:ea typeface="+mj-ea"/>
                <a:cs typeface="B Avant Garde Demi"/>
              </a:defRPr>
            </a:lvl1pPr>
          </a:lstStyle>
          <a:p>
            <a:r>
              <a:rPr lang="en-US" sz="2800" dirty="0">
                <a:solidFill>
                  <a:prstClr val="white"/>
                </a:solidFill>
              </a:rPr>
              <a:t>Creating a culture of giving</a:t>
            </a:r>
          </a:p>
        </p:txBody>
      </p:sp>
    </p:spTree>
    <p:extLst>
      <p:ext uri="{BB962C8B-B14F-4D97-AF65-F5344CB8AC3E}">
        <p14:creationId xmlns:p14="http://schemas.microsoft.com/office/powerpoint/2010/main" val="22996404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 xmlns:a16="http://schemas.microsoft.com/office/drawing/2014/main" id="{7E11E136-147A-49AA-A505-3BAAB1443E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57" y="5113543"/>
            <a:ext cx="2474692" cy="74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5606" y="1061038"/>
            <a:ext cx="9026610" cy="858044"/>
          </a:xfrm>
        </p:spPr>
        <p:txBody>
          <a:bodyPr>
            <a:noAutofit/>
          </a:bodyPr>
          <a:lstStyle/>
          <a:p>
            <a:r>
              <a:rPr lang="en-US" sz="2800" b="0" cap="none" dirty="0">
                <a:solidFill>
                  <a:srgbClr val="0E0618"/>
                </a:solidFill>
                <a:latin typeface="Arial"/>
              </a:rPr>
              <a:t>Giving Time – Blood, Sweat &amp; Tears</a:t>
            </a:r>
            <a:endParaRPr lang="en-US" sz="2800" b="0" dirty="0">
              <a:solidFill>
                <a:srgbClr val="350457"/>
              </a:solidFill>
              <a:latin typeface="B Avant Garde Demi"/>
              <a:cs typeface="B Avant Garde Demi"/>
            </a:endParaRPr>
          </a:p>
        </p:txBody>
      </p:sp>
      <p:sp>
        <p:nvSpPr>
          <p:cNvPr id="3" name="Content Placeholder 2"/>
          <p:cNvSpPr>
            <a:spLocks noGrp="1"/>
          </p:cNvSpPr>
          <p:nvPr>
            <p:ph idx="1"/>
          </p:nvPr>
        </p:nvSpPr>
        <p:spPr>
          <a:xfrm>
            <a:off x="197710" y="1748145"/>
            <a:ext cx="5314268" cy="3628873"/>
          </a:xfrm>
        </p:spPr>
        <p:txBody>
          <a:bodyPr>
            <a:normAutofit/>
          </a:bodyPr>
          <a:lstStyle/>
          <a:p>
            <a:pPr lvl="0">
              <a:buClr>
                <a:srgbClr val="92D050"/>
              </a:buClr>
              <a:buFont typeface="Arial" panose="020B0604020202020204" pitchFamily="34" charset="0"/>
              <a:buChar char="•"/>
            </a:pPr>
            <a:r>
              <a:rPr lang="en-US" sz="1800" dirty="0">
                <a:solidFill>
                  <a:srgbClr val="0E0618"/>
                </a:solidFill>
                <a:latin typeface="Arial"/>
              </a:rPr>
              <a:t>Funner Model Citizen – a year-long incentive program aimed at encouraging volunteerism</a:t>
            </a:r>
          </a:p>
          <a:p>
            <a:pPr lvl="1">
              <a:buClr>
                <a:srgbClr val="92D050"/>
              </a:buClr>
              <a:buFont typeface="Arial" panose="020B0604020202020204" pitchFamily="34" charset="0"/>
              <a:buChar char="•"/>
            </a:pPr>
            <a:r>
              <a:rPr lang="en-US" sz="1800" dirty="0">
                <a:solidFill>
                  <a:srgbClr val="0E0618"/>
                </a:solidFill>
                <a:latin typeface="Arial"/>
              </a:rPr>
              <a:t>700 teammates participated (out of ~1,600)</a:t>
            </a:r>
          </a:p>
          <a:p>
            <a:pPr lvl="1">
              <a:buClr>
                <a:srgbClr val="92D050"/>
              </a:buClr>
              <a:buFont typeface="Arial" panose="020B0604020202020204" pitchFamily="34" charset="0"/>
              <a:buChar char="•"/>
            </a:pPr>
            <a:r>
              <a:rPr lang="en-US" sz="1800" dirty="0">
                <a:solidFill>
                  <a:srgbClr val="0E0618"/>
                </a:solidFill>
                <a:latin typeface="Arial"/>
              </a:rPr>
              <a:t>9,758 hours donated in 2017</a:t>
            </a:r>
          </a:p>
          <a:p>
            <a:pPr lvl="1">
              <a:buClr>
                <a:srgbClr val="92D050"/>
              </a:buClr>
              <a:buFont typeface="Arial" panose="020B0604020202020204" pitchFamily="34" charset="0"/>
              <a:buChar char="•"/>
            </a:pPr>
            <a:r>
              <a:rPr lang="en-US" sz="1800" dirty="0">
                <a:solidFill>
                  <a:srgbClr val="0E0618"/>
                </a:solidFill>
                <a:latin typeface="Arial"/>
              </a:rPr>
              <a:t>40 monthly prizes awarded</a:t>
            </a:r>
          </a:p>
          <a:p>
            <a:pPr lvl="1">
              <a:buClr>
                <a:srgbClr val="92D050"/>
              </a:buClr>
              <a:buFont typeface="Arial" panose="020B0604020202020204" pitchFamily="34" charset="0"/>
              <a:buChar char="•"/>
            </a:pPr>
            <a:r>
              <a:rPr lang="en-US" sz="1800" dirty="0">
                <a:solidFill>
                  <a:srgbClr val="0E0618"/>
                </a:solidFill>
                <a:latin typeface="Arial"/>
              </a:rPr>
              <a:t>2017 Model Citizen won a car</a:t>
            </a:r>
          </a:p>
          <a:p>
            <a:pPr>
              <a:buClr>
                <a:srgbClr val="92D050"/>
              </a:buClr>
              <a:buFont typeface="Arial" panose="020B0604020202020204" pitchFamily="34" charset="0"/>
              <a:buChar char="•"/>
            </a:pPr>
            <a:r>
              <a:rPr lang="en-US" sz="1800" dirty="0" err="1">
                <a:solidFill>
                  <a:srgbClr val="0E0618"/>
                </a:solidFill>
                <a:latin typeface="Arial"/>
              </a:rPr>
              <a:t>CodeGreen</a:t>
            </a:r>
            <a:r>
              <a:rPr lang="en-US" sz="1800" dirty="0">
                <a:solidFill>
                  <a:srgbClr val="0E0618"/>
                </a:solidFill>
                <a:latin typeface="Arial"/>
              </a:rPr>
              <a:t> – 1</a:t>
            </a:r>
            <a:r>
              <a:rPr lang="en-US" sz="1800" baseline="30000" dirty="0">
                <a:solidFill>
                  <a:srgbClr val="0E0618"/>
                </a:solidFill>
                <a:latin typeface="Arial"/>
              </a:rPr>
              <a:t>st</a:t>
            </a:r>
            <a:r>
              <a:rPr lang="en-US" sz="1800" dirty="0">
                <a:solidFill>
                  <a:srgbClr val="0E0618"/>
                </a:solidFill>
                <a:latin typeface="Arial"/>
              </a:rPr>
              <a:t> Place Q1 2018 (out of 36)</a:t>
            </a:r>
          </a:p>
          <a:p>
            <a:pPr lvl="0">
              <a:buClr>
                <a:srgbClr val="92D050"/>
              </a:buClr>
              <a:buFont typeface="Arial" panose="020B0604020202020204" pitchFamily="34" charset="0"/>
              <a:buChar char="•"/>
            </a:pPr>
            <a:r>
              <a:rPr lang="en-US" sz="1800" dirty="0">
                <a:solidFill>
                  <a:srgbClr val="0E0618"/>
                </a:solidFill>
                <a:latin typeface="Arial"/>
              </a:rPr>
              <a:t>Giving Tuesday</a:t>
            </a:r>
          </a:p>
        </p:txBody>
      </p:sp>
      <p:pic>
        <p:nvPicPr>
          <p:cNvPr id="7" name="Picture 6" descr="A person holding a dog&#10;&#10;Description generated with very high confidence">
            <a:extLst>
              <a:ext uri="{FF2B5EF4-FFF2-40B4-BE49-F238E27FC236}">
                <a16:creationId xmlns="" xmlns:a16="http://schemas.microsoft.com/office/drawing/2014/main" id="{DB7E02B6-108B-49B9-ABFC-CF88138F7662}"/>
              </a:ext>
            </a:extLst>
          </p:cNvPr>
          <p:cNvPicPr>
            <a:picLocks noChangeAspect="1"/>
          </p:cNvPicPr>
          <p:nvPr/>
        </p:nvPicPr>
        <p:blipFill rotWithShape="1">
          <a:blip r:embed="rId3"/>
          <a:srcRect l="9644" r="9085"/>
          <a:stretch/>
        </p:blipFill>
        <p:spPr>
          <a:xfrm>
            <a:off x="7308247" y="3250632"/>
            <a:ext cx="1677914" cy="1325839"/>
          </a:xfrm>
          <a:prstGeom prst="rect">
            <a:avLst/>
          </a:prstGeom>
        </p:spPr>
      </p:pic>
      <p:pic>
        <p:nvPicPr>
          <p:cNvPr id="9" name="Picture 8" descr="A person holding a dog&#10;&#10;Description generated with very high confidence">
            <a:extLst>
              <a:ext uri="{FF2B5EF4-FFF2-40B4-BE49-F238E27FC236}">
                <a16:creationId xmlns="" xmlns:a16="http://schemas.microsoft.com/office/drawing/2014/main" id="{E1462089-3919-45E0-A9AB-04ABFC706C2C}"/>
              </a:ext>
            </a:extLst>
          </p:cNvPr>
          <p:cNvPicPr>
            <a:picLocks noChangeAspect="1"/>
          </p:cNvPicPr>
          <p:nvPr/>
        </p:nvPicPr>
        <p:blipFill>
          <a:blip r:embed="rId4"/>
          <a:stretch>
            <a:fillRect/>
          </a:stretch>
        </p:blipFill>
        <p:spPr>
          <a:xfrm>
            <a:off x="6017275" y="3257026"/>
            <a:ext cx="1085085" cy="1325839"/>
          </a:xfrm>
          <a:prstGeom prst="rect">
            <a:avLst/>
          </a:prstGeom>
        </p:spPr>
      </p:pic>
      <p:pic>
        <p:nvPicPr>
          <p:cNvPr id="18" name="Picture 17">
            <a:extLst>
              <a:ext uri="{FF2B5EF4-FFF2-40B4-BE49-F238E27FC236}">
                <a16:creationId xmlns="" xmlns:a16="http://schemas.microsoft.com/office/drawing/2014/main" id="{F1A8056D-860F-43A3-A745-14B213E22A01}"/>
              </a:ext>
            </a:extLst>
          </p:cNvPr>
          <p:cNvPicPr>
            <a:picLocks noChangeAspect="1"/>
          </p:cNvPicPr>
          <p:nvPr/>
        </p:nvPicPr>
        <p:blipFill>
          <a:blip r:embed="rId5"/>
          <a:stretch>
            <a:fillRect/>
          </a:stretch>
        </p:blipFill>
        <p:spPr>
          <a:xfrm>
            <a:off x="3624722" y="5253298"/>
            <a:ext cx="2226160" cy="406068"/>
          </a:xfrm>
          <a:prstGeom prst="rect">
            <a:avLst/>
          </a:prstGeom>
        </p:spPr>
      </p:pic>
      <p:pic>
        <p:nvPicPr>
          <p:cNvPr id="19" name="Picture 18" descr="A group of people on a field&#10;&#10;Description generated with very high confidence">
            <a:extLst>
              <a:ext uri="{FF2B5EF4-FFF2-40B4-BE49-F238E27FC236}">
                <a16:creationId xmlns="" xmlns:a16="http://schemas.microsoft.com/office/drawing/2014/main" id="{290BB0EB-9286-42EE-B0CD-CFE10262E978}"/>
              </a:ext>
            </a:extLst>
          </p:cNvPr>
          <p:cNvPicPr>
            <a:picLocks noChangeAspect="1"/>
          </p:cNvPicPr>
          <p:nvPr/>
        </p:nvPicPr>
        <p:blipFill>
          <a:blip r:embed="rId6"/>
          <a:stretch>
            <a:fillRect/>
          </a:stretch>
        </p:blipFill>
        <p:spPr>
          <a:xfrm>
            <a:off x="6017275" y="1093107"/>
            <a:ext cx="2968887" cy="2079886"/>
          </a:xfrm>
          <a:prstGeom prst="rect">
            <a:avLst/>
          </a:prstGeom>
        </p:spPr>
      </p:pic>
      <p:pic>
        <p:nvPicPr>
          <p:cNvPr id="21" name="Picture 20" descr="A picture containing road, sky, outdoor, building&#10;&#10;Description generated with very high confidence">
            <a:extLst>
              <a:ext uri="{FF2B5EF4-FFF2-40B4-BE49-F238E27FC236}">
                <a16:creationId xmlns="" xmlns:a16="http://schemas.microsoft.com/office/drawing/2014/main" id="{7B7B2479-FBDC-4E62-9177-5D984AC9994D}"/>
              </a:ext>
            </a:extLst>
          </p:cNvPr>
          <p:cNvPicPr>
            <a:picLocks noChangeAspect="1"/>
          </p:cNvPicPr>
          <p:nvPr/>
        </p:nvPicPr>
        <p:blipFill>
          <a:blip r:embed="rId7"/>
          <a:stretch>
            <a:fillRect/>
          </a:stretch>
        </p:blipFill>
        <p:spPr>
          <a:xfrm>
            <a:off x="6017274" y="4660502"/>
            <a:ext cx="1677914" cy="1118610"/>
          </a:xfrm>
          <a:prstGeom prst="rect">
            <a:avLst/>
          </a:prstGeom>
        </p:spPr>
      </p:pic>
    </p:spTree>
    <p:extLst>
      <p:ext uri="{BB962C8B-B14F-4D97-AF65-F5344CB8AC3E}">
        <p14:creationId xmlns:p14="http://schemas.microsoft.com/office/powerpoint/2010/main" val="11622735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 xmlns:a16="http://schemas.microsoft.com/office/drawing/2014/main" id="{7E11E136-147A-49AA-A505-3BAAB1443E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57" y="5113543"/>
            <a:ext cx="2474692" cy="74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5606" y="1061038"/>
            <a:ext cx="9026610" cy="858044"/>
          </a:xfrm>
        </p:spPr>
        <p:txBody>
          <a:bodyPr>
            <a:noAutofit/>
          </a:bodyPr>
          <a:lstStyle/>
          <a:p>
            <a:r>
              <a:rPr lang="en-US" sz="2800" b="0" cap="none" dirty="0">
                <a:solidFill>
                  <a:srgbClr val="0E0618"/>
                </a:solidFill>
                <a:latin typeface="Arial"/>
              </a:rPr>
              <a:t>Giving Talent – Board Work</a:t>
            </a:r>
            <a:endParaRPr lang="en-US" sz="2800" b="0" dirty="0">
              <a:solidFill>
                <a:srgbClr val="350457"/>
              </a:solidFill>
              <a:latin typeface="B Avant Garde Demi"/>
              <a:cs typeface="B Avant Garde Demi"/>
            </a:endParaRPr>
          </a:p>
        </p:txBody>
      </p:sp>
      <p:sp>
        <p:nvSpPr>
          <p:cNvPr id="3" name="Content Placeholder 2"/>
          <p:cNvSpPr>
            <a:spLocks noGrp="1"/>
          </p:cNvSpPr>
          <p:nvPr>
            <p:ph idx="1"/>
          </p:nvPr>
        </p:nvSpPr>
        <p:spPr>
          <a:xfrm>
            <a:off x="138097" y="1748145"/>
            <a:ext cx="6876566" cy="3628873"/>
          </a:xfrm>
        </p:spPr>
        <p:txBody>
          <a:bodyPr>
            <a:normAutofit/>
          </a:bodyPr>
          <a:lstStyle/>
          <a:p>
            <a:pPr>
              <a:buClr>
                <a:srgbClr val="92D050"/>
              </a:buClr>
              <a:buFont typeface="Arial" panose="020B0604020202020204" pitchFamily="34" charset="0"/>
              <a:buChar char="•"/>
            </a:pPr>
            <a:r>
              <a:rPr lang="en-US" sz="1850" dirty="0">
                <a:solidFill>
                  <a:srgbClr val="0E0618"/>
                </a:solidFill>
                <a:latin typeface="Arial"/>
              </a:rPr>
              <a:t>Executive team representation on 501c3 boards</a:t>
            </a:r>
          </a:p>
          <a:p>
            <a:pPr>
              <a:buClr>
                <a:srgbClr val="92D050"/>
              </a:buClr>
              <a:buFont typeface="Arial" panose="020B0604020202020204" pitchFamily="34" charset="0"/>
              <a:buChar char="•"/>
            </a:pPr>
            <a:r>
              <a:rPr lang="en-US" sz="1850" dirty="0">
                <a:solidFill>
                  <a:srgbClr val="0E0618"/>
                </a:solidFill>
                <a:latin typeface="Arial"/>
              </a:rPr>
              <a:t>Broad and diverse representation/involvement</a:t>
            </a:r>
          </a:p>
          <a:p>
            <a:pPr>
              <a:buClr>
                <a:srgbClr val="92D050"/>
              </a:buClr>
              <a:buFont typeface="Arial" panose="020B0604020202020204" pitchFamily="34" charset="0"/>
              <a:buChar char="•"/>
            </a:pPr>
            <a:r>
              <a:rPr lang="en-US" sz="1850" dirty="0">
                <a:solidFill>
                  <a:srgbClr val="0E0618"/>
                </a:solidFill>
                <a:latin typeface="Arial"/>
              </a:rPr>
              <a:t>My current charitable work:</a:t>
            </a:r>
          </a:p>
          <a:p>
            <a:pPr lvl="1">
              <a:buClr>
                <a:srgbClr val="92D050"/>
              </a:buClr>
              <a:buFont typeface="Arial" panose="020B0604020202020204" pitchFamily="34" charset="0"/>
              <a:buChar char="•"/>
            </a:pPr>
            <a:r>
              <a:rPr lang="en-US" sz="1850" dirty="0">
                <a:solidFill>
                  <a:srgbClr val="0E0618"/>
                </a:solidFill>
                <a:latin typeface="Arial"/>
              </a:rPr>
              <a:t>Tri-City Hospital Foundation – Board of Trustees</a:t>
            </a:r>
          </a:p>
          <a:p>
            <a:pPr lvl="1">
              <a:buClr>
                <a:srgbClr val="92D050"/>
              </a:buClr>
              <a:buFont typeface="Arial" panose="020B0604020202020204" pitchFamily="34" charset="0"/>
              <a:buChar char="•"/>
            </a:pPr>
            <a:r>
              <a:rPr lang="en-US" sz="1850" dirty="0">
                <a:solidFill>
                  <a:srgbClr val="0E0618"/>
                </a:solidFill>
                <a:latin typeface="Arial"/>
              </a:rPr>
              <a:t>Jacobs &amp; Cushman San Diego Food Bank – Board of Trustees</a:t>
            </a:r>
          </a:p>
          <a:p>
            <a:pPr lvl="1">
              <a:buClr>
                <a:srgbClr val="92D050"/>
              </a:buClr>
              <a:buFont typeface="Arial" panose="020B0604020202020204" pitchFamily="34" charset="0"/>
              <a:buChar char="•"/>
            </a:pPr>
            <a:r>
              <a:rPr lang="en-US" sz="1850" dirty="0">
                <a:solidFill>
                  <a:srgbClr val="0E0618"/>
                </a:solidFill>
                <a:latin typeface="Arial"/>
              </a:rPr>
              <a:t>CSUSM – </a:t>
            </a:r>
            <a:r>
              <a:rPr lang="en-US" sz="1850" dirty="0" err="1">
                <a:solidFill>
                  <a:srgbClr val="0E0618"/>
                </a:solidFill>
                <a:latin typeface="Arial"/>
              </a:rPr>
              <a:t>CoBA</a:t>
            </a:r>
            <a:r>
              <a:rPr lang="en-US" sz="1850" dirty="0">
                <a:solidFill>
                  <a:srgbClr val="0E0618"/>
                </a:solidFill>
                <a:latin typeface="Arial"/>
              </a:rPr>
              <a:t> – Advisory Board</a:t>
            </a:r>
          </a:p>
          <a:p>
            <a:pPr lvl="1">
              <a:buClr>
                <a:srgbClr val="92D050"/>
              </a:buClr>
              <a:buFont typeface="Arial" panose="020B0604020202020204" pitchFamily="34" charset="0"/>
              <a:buChar char="•"/>
            </a:pPr>
            <a:r>
              <a:rPr lang="en-US" sz="1850" dirty="0">
                <a:solidFill>
                  <a:srgbClr val="0E0618"/>
                </a:solidFill>
                <a:latin typeface="Arial"/>
              </a:rPr>
              <a:t>CSUSM – Athletics  - Champions Council (Golf)</a:t>
            </a:r>
          </a:p>
        </p:txBody>
      </p:sp>
      <p:pic>
        <p:nvPicPr>
          <p:cNvPr id="6" name="Picture 5">
            <a:extLst>
              <a:ext uri="{FF2B5EF4-FFF2-40B4-BE49-F238E27FC236}">
                <a16:creationId xmlns="" xmlns:a16="http://schemas.microsoft.com/office/drawing/2014/main" id="{890579A5-A413-48BA-8AE4-92906F1B2A15}"/>
              </a:ext>
            </a:extLst>
          </p:cNvPr>
          <p:cNvPicPr>
            <a:picLocks noChangeAspect="1"/>
          </p:cNvPicPr>
          <p:nvPr/>
        </p:nvPicPr>
        <p:blipFill>
          <a:blip r:embed="rId3"/>
          <a:stretch>
            <a:fillRect/>
          </a:stretch>
        </p:blipFill>
        <p:spPr>
          <a:xfrm>
            <a:off x="6538153" y="1261487"/>
            <a:ext cx="2467750" cy="791542"/>
          </a:xfrm>
          <a:prstGeom prst="rect">
            <a:avLst/>
          </a:prstGeom>
        </p:spPr>
      </p:pic>
      <p:pic>
        <p:nvPicPr>
          <p:cNvPr id="8" name="Picture 7">
            <a:extLst>
              <a:ext uri="{FF2B5EF4-FFF2-40B4-BE49-F238E27FC236}">
                <a16:creationId xmlns="" xmlns:a16="http://schemas.microsoft.com/office/drawing/2014/main" id="{0C747D31-9208-420F-BFB9-6706FDB429BE}"/>
              </a:ext>
            </a:extLst>
          </p:cNvPr>
          <p:cNvPicPr>
            <a:picLocks noChangeAspect="1"/>
          </p:cNvPicPr>
          <p:nvPr/>
        </p:nvPicPr>
        <p:blipFill>
          <a:blip r:embed="rId4"/>
          <a:stretch>
            <a:fillRect/>
          </a:stretch>
        </p:blipFill>
        <p:spPr>
          <a:xfrm>
            <a:off x="7136561" y="2119532"/>
            <a:ext cx="1869343" cy="1799592"/>
          </a:xfrm>
          <a:prstGeom prst="rect">
            <a:avLst/>
          </a:prstGeom>
        </p:spPr>
      </p:pic>
      <p:pic>
        <p:nvPicPr>
          <p:cNvPr id="16" name="Picture 15">
            <a:extLst>
              <a:ext uri="{FF2B5EF4-FFF2-40B4-BE49-F238E27FC236}">
                <a16:creationId xmlns="" xmlns:a16="http://schemas.microsoft.com/office/drawing/2014/main" id="{489ED05B-AEC5-4ACF-8ACA-151C2BB25F71}"/>
              </a:ext>
            </a:extLst>
          </p:cNvPr>
          <p:cNvPicPr>
            <a:picLocks noChangeAspect="1"/>
          </p:cNvPicPr>
          <p:nvPr/>
        </p:nvPicPr>
        <p:blipFill>
          <a:blip r:embed="rId5"/>
          <a:stretch>
            <a:fillRect/>
          </a:stretch>
        </p:blipFill>
        <p:spPr>
          <a:xfrm>
            <a:off x="6191395" y="4012516"/>
            <a:ext cx="2814508" cy="964974"/>
          </a:xfrm>
          <a:prstGeom prst="rect">
            <a:avLst/>
          </a:prstGeom>
        </p:spPr>
      </p:pic>
      <p:pic>
        <p:nvPicPr>
          <p:cNvPr id="17" name="Picture 16">
            <a:extLst>
              <a:ext uri="{FF2B5EF4-FFF2-40B4-BE49-F238E27FC236}">
                <a16:creationId xmlns="" xmlns:a16="http://schemas.microsoft.com/office/drawing/2014/main" id="{32AD248E-C8DC-45F3-BFF0-3D9951E3CD09}"/>
              </a:ext>
            </a:extLst>
          </p:cNvPr>
          <p:cNvPicPr>
            <a:picLocks noChangeAspect="1"/>
          </p:cNvPicPr>
          <p:nvPr/>
        </p:nvPicPr>
        <p:blipFill>
          <a:blip r:embed="rId6"/>
          <a:stretch>
            <a:fillRect/>
          </a:stretch>
        </p:blipFill>
        <p:spPr>
          <a:xfrm>
            <a:off x="3624722" y="5253298"/>
            <a:ext cx="2226160" cy="406068"/>
          </a:xfrm>
          <a:prstGeom prst="rect">
            <a:avLst/>
          </a:prstGeom>
        </p:spPr>
      </p:pic>
    </p:spTree>
    <p:extLst>
      <p:ext uri="{BB962C8B-B14F-4D97-AF65-F5344CB8AC3E}">
        <p14:creationId xmlns:p14="http://schemas.microsoft.com/office/powerpoint/2010/main" val="34590327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606" y="1061038"/>
            <a:ext cx="9026610" cy="858044"/>
          </a:xfrm>
        </p:spPr>
        <p:txBody>
          <a:bodyPr>
            <a:noAutofit/>
          </a:bodyPr>
          <a:lstStyle/>
          <a:p>
            <a:r>
              <a:rPr lang="en-US" sz="2800" b="0" cap="none" dirty="0">
                <a:solidFill>
                  <a:srgbClr val="0E0618"/>
                </a:solidFill>
                <a:latin typeface="Arial"/>
              </a:rPr>
              <a:t>Giving Treasure – Putting Our $ Where Our Mouth Is</a:t>
            </a:r>
            <a:endParaRPr lang="en-US" sz="2800" b="0" dirty="0">
              <a:solidFill>
                <a:srgbClr val="350457"/>
              </a:solidFill>
              <a:latin typeface="B Avant Garde Demi"/>
              <a:cs typeface="B Avant Garde Demi"/>
            </a:endParaRPr>
          </a:p>
        </p:txBody>
      </p:sp>
      <p:sp>
        <p:nvSpPr>
          <p:cNvPr id="3" name="Content Placeholder 2"/>
          <p:cNvSpPr>
            <a:spLocks noGrp="1"/>
          </p:cNvSpPr>
          <p:nvPr>
            <p:ph idx="1"/>
          </p:nvPr>
        </p:nvSpPr>
        <p:spPr>
          <a:xfrm>
            <a:off x="197710" y="1919083"/>
            <a:ext cx="4465033" cy="3534665"/>
          </a:xfrm>
        </p:spPr>
        <p:txBody>
          <a:bodyPr>
            <a:normAutofit/>
          </a:bodyPr>
          <a:lstStyle/>
          <a:p>
            <a:pPr>
              <a:buClr>
                <a:srgbClr val="92D050"/>
              </a:buClr>
              <a:buFont typeface="Arial" panose="020B0604020202020204" pitchFamily="34" charset="0"/>
              <a:buChar char="•"/>
            </a:pPr>
            <a:r>
              <a:rPr lang="en-US" sz="1850" dirty="0">
                <a:solidFill>
                  <a:srgbClr val="0E0618"/>
                </a:solidFill>
                <a:latin typeface="Arial"/>
              </a:rPr>
              <a:t>Cash &amp; In-kind Donations</a:t>
            </a:r>
          </a:p>
          <a:p>
            <a:pPr lvl="1">
              <a:buClr>
                <a:srgbClr val="92D050"/>
              </a:buClr>
              <a:buFont typeface="Arial" panose="020B0604020202020204" pitchFamily="34" charset="0"/>
              <a:buChar char="•"/>
            </a:pPr>
            <a:r>
              <a:rPr lang="en-US" sz="1850" dirty="0">
                <a:solidFill>
                  <a:srgbClr val="0E0618"/>
                </a:solidFill>
                <a:latin typeface="Arial"/>
              </a:rPr>
              <a:t>2017 = $330,195</a:t>
            </a:r>
          </a:p>
          <a:p>
            <a:pPr lvl="1">
              <a:buClr>
                <a:srgbClr val="92D050"/>
              </a:buClr>
              <a:buFont typeface="Arial" panose="020B0604020202020204" pitchFamily="34" charset="0"/>
              <a:buChar char="•"/>
            </a:pPr>
            <a:r>
              <a:rPr lang="en-US" sz="1850" dirty="0">
                <a:solidFill>
                  <a:srgbClr val="0E0618"/>
                </a:solidFill>
                <a:latin typeface="Arial"/>
              </a:rPr>
              <a:t>2002 – 2017 = $3,550,683</a:t>
            </a:r>
          </a:p>
          <a:p>
            <a:pPr>
              <a:buClr>
                <a:srgbClr val="92D050"/>
              </a:buClr>
              <a:buFont typeface="Arial" panose="020B0604020202020204" pitchFamily="34" charset="0"/>
              <a:buChar char="•"/>
            </a:pPr>
            <a:r>
              <a:rPr lang="en-US" sz="1850" dirty="0">
                <a:solidFill>
                  <a:srgbClr val="0E0618"/>
                </a:solidFill>
                <a:latin typeface="Arial"/>
              </a:rPr>
              <a:t>2017 Relay for Life fundraising</a:t>
            </a:r>
          </a:p>
          <a:p>
            <a:pPr lvl="1">
              <a:buClr>
                <a:srgbClr val="92D050"/>
              </a:buClr>
              <a:buFont typeface="Arial" panose="020B0604020202020204" pitchFamily="34" charset="0"/>
              <a:buChar char="•"/>
            </a:pPr>
            <a:r>
              <a:rPr lang="en-US" sz="1850" dirty="0">
                <a:solidFill>
                  <a:srgbClr val="0E0618"/>
                </a:solidFill>
                <a:latin typeface="Arial"/>
              </a:rPr>
              <a:t>Nine Caesars Vegas properties combined = $27,527</a:t>
            </a:r>
          </a:p>
          <a:p>
            <a:pPr lvl="1">
              <a:buClr>
                <a:srgbClr val="92D050"/>
              </a:buClr>
              <a:buFont typeface="Arial" panose="020B0604020202020204" pitchFamily="34" charset="0"/>
              <a:buChar char="•"/>
            </a:pPr>
            <a:r>
              <a:rPr lang="en-US" sz="1850" dirty="0">
                <a:solidFill>
                  <a:srgbClr val="0E0618"/>
                </a:solidFill>
                <a:latin typeface="Arial"/>
              </a:rPr>
              <a:t>Harrah’s Resort SoCal = $27,899</a:t>
            </a:r>
          </a:p>
          <a:p>
            <a:pPr>
              <a:buClr>
                <a:srgbClr val="92D050"/>
              </a:buClr>
              <a:buFont typeface="Arial" panose="020B0604020202020204" pitchFamily="34" charset="0"/>
              <a:buChar char="•"/>
            </a:pPr>
            <a:r>
              <a:rPr lang="en-US" sz="1850" dirty="0">
                <a:solidFill>
                  <a:srgbClr val="0E0618"/>
                </a:solidFill>
                <a:latin typeface="Arial"/>
              </a:rPr>
              <a:t>2018 “All-in 4 Change” grant program </a:t>
            </a:r>
          </a:p>
          <a:p>
            <a:pPr lvl="1">
              <a:buClr>
                <a:srgbClr val="92D050"/>
              </a:buClr>
              <a:buFont typeface="Arial" panose="020B0604020202020204" pitchFamily="34" charset="0"/>
              <a:buChar char="•"/>
            </a:pPr>
            <a:r>
              <a:rPr lang="en-US" sz="1850" dirty="0">
                <a:solidFill>
                  <a:srgbClr val="0E0618"/>
                </a:solidFill>
                <a:latin typeface="Arial"/>
              </a:rPr>
              <a:t>$150,000</a:t>
            </a:r>
          </a:p>
          <a:p>
            <a:pPr lvl="0">
              <a:buClrTx/>
            </a:pPr>
            <a:endParaRPr lang="en-US" sz="1850" dirty="0">
              <a:solidFill>
                <a:srgbClr val="0E0618"/>
              </a:solidFill>
              <a:latin typeface="Arial"/>
            </a:endParaRPr>
          </a:p>
        </p:txBody>
      </p:sp>
      <p:sp>
        <p:nvSpPr>
          <p:cNvPr id="5" name="Slide Number Placeholder 4"/>
          <p:cNvSpPr>
            <a:spLocks noGrp="1"/>
          </p:cNvSpPr>
          <p:nvPr>
            <p:ph type="sldNum" sz="quarter" idx="12"/>
          </p:nvPr>
        </p:nvSpPr>
        <p:spPr/>
        <p:txBody>
          <a:bodyPr/>
          <a:lstStyle/>
          <a:p>
            <a:r>
              <a:rPr lang="en-US" dirty="0">
                <a:solidFill>
                  <a:srgbClr val="0E0618"/>
                </a:solidFill>
              </a:rPr>
              <a:t>2</a:t>
            </a:r>
          </a:p>
        </p:txBody>
      </p:sp>
      <p:pic>
        <p:nvPicPr>
          <p:cNvPr id="7" name="Picture 2">
            <a:extLst>
              <a:ext uri="{FF2B5EF4-FFF2-40B4-BE49-F238E27FC236}">
                <a16:creationId xmlns="" xmlns:a16="http://schemas.microsoft.com/office/drawing/2014/main" id="{44A25054-E89D-4BCF-B052-CD9C64C48D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57" y="5115301"/>
            <a:ext cx="2474692" cy="74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A group of people posing for a photo&#10;&#10;Description generated with very high confidence">
            <a:extLst>
              <a:ext uri="{FF2B5EF4-FFF2-40B4-BE49-F238E27FC236}">
                <a16:creationId xmlns="" xmlns:a16="http://schemas.microsoft.com/office/drawing/2014/main" id="{5F26A701-3885-468F-82F6-B6E2B1E9F16B}"/>
              </a:ext>
            </a:extLst>
          </p:cNvPr>
          <p:cNvPicPr>
            <a:picLocks noChangeAspect="1"/>
          </p:cNvPicPr>
          <p:nvPr/>
        </p:nvPicPr>
        <p:blipFill rotWithShape="1">
          <a:blip r:embed="rId4"/>
          <a:srcRect l="16475" r="3124" b="1886"/>
          <a:stretch/>
        </p:blipFill>
        <p:spPr>
          <a:xfrm>
            <a:off x="4962303" y="1919083"/>
            <a:ext cx="3925923" cy="3194461"/>
          </a:xfrm>
          <a:prstGeom prst="rect">
            <a:avLst/>
          </a:prstGeom>
        </p:spPr>
      </p:pic>
      <p:pic>
        <p:nvPicPr>
          <p:cNvPr id="11" name="Picture 10">
            <a:extLst>
              <a:ext uri="{FF2B5EF4-FFF2-40B4-BE49-F238E27FC236}">
                <a16:creationId xmlns="" xmlns:a16="http://schemas.microsoft.com/office/drawing/2014/main" id="{64B56889-6296-4C5C-BF52-384D0FC66139}"/>
              </a:ext>
            </a:extLst>
          </p:cNvPr>
          <p:cNvPicPr>
            <a:picLocks noChangeAspect="1"/>
          </p:cNvPicPr>
          <p:nvPr/>
        </p:nvPicPr>
        <p:blipFill>
          <a:blip r:embed="rId5"/>
          <a:stretch>
            <a:fillRect/>
          </a:stretch>
        </p:blipFill>
        <p:spPr>
          <a:xfrm>
            <a:off x="3624722" y="5253298"/>
            <a:ext cx="2226160" cy="406068"/>
          </a:xfrm>
          <a:prstGeom prst="rect">
            <a:avLst/>
          </a:prstGeom>
        </p:spPr>
      </p:pic>
    </p:spTree>
    <p:extLst>
      <p:ext uri="{BB962C8B-B14F-4D97-AF65-F5344CB8AC3E}">
        <p14:creationId xmlns:p14="http://schemas.microsoft.com/office/powerpoint/2010/main" val="5985214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Shape 416"/>
          <p:cNvSpPr txBox="1">
            <a:spLocks noGrp="1"/>
          </p:cNvSpPr>
          <p:nvPr>
            <p:ph type="title"/>
          </p:nvPr>
        </p:nvSpPr>
        <p:spPr>
          <a:xfrm>
            <a:off x="365127" y="1245565"/>
            <a:ext cx="8530001" cy="707886"/>
          </a:xfrm>
          <a:prstGeom prst="rect">
            <a:avLst/>
          </a:prstGeom>
          <a:noFill/>
          <a:ln>
            <a:noFill/>
          </a:ln>
        </p:spPr>
        <p:txBody>
          <a:bodyPr lIns="91425" tIns="45700" rIns="91425" bIns="45700" anchor="ctr" anchorCtr="0">
            <a:noAutofit/>
          </a:bodyPr>
          <a:lstStyle/>
          <a:p>
            <a:pPr>
              <a:buClr>
                <a:srgbClr val="195695"/>
              </a:buClr>
              <a:buSzPct val="25000"/>
            </a:pPr>
            <a:r>
              <a:rPr lang="en-US" dirty="0">
                <a:solidFill>
                  <a:srgbClr val="195695"/>
                </a:solidFill>
              </a:rPr>
              <a:t>Our Charitable Contributions Help Advance Science, Support Patients, and our Communities</a:t>
            </a:r>
          </a:p>
        </p:txBody>
      </p:sp>
      <p:grpSp>
        <p:nvGrpSpPr>
          <p:cNvPr id="417" name="Shape 417"/>
          <p:cNvGrpSpPr/>
          <p:nvPr/>
        </p:nvGrpSpPr>
        <p:grpSpPr>
          <a:xfrm>
            <a:off x="924542" y="3861900"/>
            <a:ext cx="7448993" cy="1394852"/>
            <a:chOff x="2645761" y="3004650"/>
            <a:chExt cx="4434919" cy="1394852"/>
          </a:xfrm>
        </p:grpSpPr>
        <p:sp>
          <p:nvSpPr>
            <p:cNvPr id="418" name="Shape 418"/>
            <p:cNvSpPr/>
            <p:nvPr/>
          </p:nvSpPr>
          <p:spPr>
            <a:xfrm>
              <a:off x="4135498" y="3004650"/>
              <a:ext cx="1397958" cy="1394852"/>
            </a:xfrm>
            <a:prstGeom prst="rect">
              <a:avLst/>
            </a:prstGeom>
            <a:solidFill>
              <a:schemeClr val="accent3"/>
            </a:solidFill>
            <a:ln>
              <a:noFill/>
            </a:ln>
          </p:spPr>
          <p:txBody>
            <a:bodyPr lIns="91425" tIns="45700" rIns="91425" bIns="45700" anchor="ctr" anchorCtr="0">
              <a:noAutofit/>
            </a:bodyPr>
            <a:lstStyle/>
            <a:p>
              <a:pPr algn="ctr"/>
              <a:endParaRPr kern="0" dirty="0">
                <a:solidFill>
                  <a:srgbClr val="FFFFFF"/>
                </a:solidFill>
                <a:latin typeface="Georgia"/>
                <a:ea typeface="Georgia"/>
                <a:cs typeface="Georgia"/>
                <a:sym typeface="Georgia"/>
              </a:endParaRPr>
            </a:p>
          </p:txBody>
        </p:sp>
        <p:sp>
          <p:nvSpPr>
            <p:cNvPr id="419" name="Shape 419"/>
            <p:cNvSpPr/>
            <p:nvPr/>
          </p:nvSpPr>
          <p:spPr>
            <a:xfrm>
              <a:off x="2680050" y="3004650"/>
              <a:ext cx="1397958" cy="1394852"/>
            </a:xfrm>
            <a:prstGeom prst="rect">
              <a:avLst/>
            </a:prstGeom>
            <a:solidFill>
              <a:schemeClr val="accent1"/>
            </a:solidFill>
            <a:ln>
              <a:noFill/>
            </a:ln>
          </p:spPr>
          <p:txBody>
            <a:bodyPr lIns="91425" tIns="45700" rIns="91425" bIns="45700" anchor="ctr" anchorCtr="0">
              <a:noAutofit/>
            </a:bodyPr>
            <a:lstStyle/>
            <a:p>
              <a:pPr algn="ctr"/>
              <a:endParaRPr kern="0" dirty="0">
                <a:solidFill>
                  <a:srgbClr val="FFFFFF"/>
                </a:solidFill>
                <a:latin typeface="Georgia"/>
                <a:ea typeface="Georgia"/>
                <a:cs typeface="Georgia"/>
                <a:sym typeface="Georgia"/>
              </a:endParaRPr>
            </a:p>
          </p:txBody>
        </p:sp>
        <p:sp>
          <p:nvSpPr>
            <p:cNvPr id="420" name="Shape 420"/>
            <p:cNvSpPr/>
            <p:nvPr/>
          </p:nvSpPr>
          <p:spPr>
            <a:xfrm>
              <a:off x="5590944" y="3004650"/>
              <a:ext cx="1397958" cy="1394852"/>
            </a:xfrm>
            <a:prstGeom prst="rect">
              <a:avLst/>
            </a:prstGeom>
            <a:solidFill>
              <a:schemeClr val="dk2"/>
            </a:solidFill>
            <a:ln>
              <a:noFill/>
            </a:ln>
          </p:spPr>
          <p:txBody>
            <a:bodyPr lIns="91425" tIns="45700" rIns="91425" bIns="45700" anchor="ctr" anchorCtr="0">
              <a:noAutofit/>
            </a:bodyPr>
            <a:lstStyle/>
            <a:p>
              <a:pPr algn="ctr"/>
              <a:endParaRPr kern="0" dirty="0">
                <a:solidFill>
                  <a:srgbClr val="FFFFFF"/>
                </a:solidFill>
                <a:latin typeface="Georgia"/>
                <a:ea typeface="Georgia"/>
                <a:cs typeface="Georgia"/>
                <a:sym typeface="Georgia"/>
              </a:endParaRPr>
            </a:p>
          </p:txBody>
        </p:sp>
        <p:grpSp>
          <p:nvGrpSpPr>
            <p:cNvPr id="421" name="Shape 421"/>
            <p:cNvGrpSpPr/>
            <p:nvPr/>
          </p:nvGrpSpPr>
          <p:grpSpPr>
            <a:xfrm>
              <a:off x="2645761" y="3215532"/>
              <a:ext cx="4434919" cy="707886"/>
              <a:chOff x="2535694" y="3782798"/>
              <a:chExt cx="4434919" cy="707886"/>
            </a:xfrm>
          </p:grpSpPr>
          <p:sp>
            <p:nvSpPr>
              <p:cNvPr id="422" name="Shape 422"/>
              <p:cNvSpPr txBox="1"/>
              <p:nvPr/>
            </p:nvSpPr>
            <p:spPr>
              <a:xfrm>
                <a:off x="2535694" y="3782798"/>
                <a:ext cx="1489736" cy="461664"/>
              </a:xfrm>
              <a:prstGeom prst="rect">
                <a:avLst/>
              </a:prstGeom>
              <a:noFill/>
              <a:ln>
                <a:noFill/>
              </a:ln>
            </p:spPr>
            <p:txBody>
              <a:bodyPr lIns="91425" tIns="45700" rIns="91425" bIns="45700" anchor="t" anchorCtr="0">
                <a:noAutofit/>
              </a:bodyPr>
              <a:lstStyle/>
              <a:p>
                <a:pPr algn="ctr">
                  <a:buSzPct val="25000"/>
                </a:pPr>
                <a:r>
                  <a:rPr lang="en-US" sz="2400" b="1" kern="0" dirty="0">
                    <a:solidFill>
                      <a:srgbClr val="FFFFFF"/>
                    </a:solidFill>
                    <a:latin typeface="Georgia"/>
                    <a:ea typeface="Georgia"/>
                    <a:cs typeface="Georgia"/>
                    <a:sym typeface="Georgia"/>
                  </a:rPr>
                  <a:t>$13.6 Million</a:t>
                </a:r>
              </a:p>
            </p:txBody>
          </p:sp>
          <p:sp>
            <p:nvSpPr>
              <p:cNvPr id="423" name="Shape 423"/>
              <p:cNvSpPr txBox="1"/>
              <p:nvPr/>
            </p:nvSpPr>
            <p:spPr>
              <a:xfrm>
                <a:off x="3991142" y="3782798"/>
                <a:ext cx="1489735" cy="707886"/>
              </a:xfrm>
              <a:prstGeom prst="rect">
                <a:avLst/>
              </a:prstGeom>
              <a:noFill/>
              <a:ln>
                <a:noFill/>
              </a:ln>
            </p:spPr>
            <p:txBody>
              <a:bodyPr lIns="91425" tIns="45700" rIns="91425" bIns="45700" anchor="t" anchorCtr="0">
                <a:noAutofit/>
              </a:bodyPr>
              <a:lstStyle/>
              <a:p>
                <a:pPr algn="ctr">
                  <a:buSzPct val="25000"/>
                </a:pPr>
                <a:r>
                  <a:rPr lang="en-US" sz="2800" b="1" kern="0" dirty="0">
                    <a:solidFill>
                      <a:srgbClr val="FFFFFF"/>
                    </a:solidFill>
                    <a:latin typeface="Georgia"/>
                    <a:ea typeface="Georgia"/>
                    <a:cs typeface="Georgia"/>
                    <a:sym typeface="Georgia"/>
                  </a:rPr>
                  <a:t>$29.2 </a:t>
                </a:r>
                <a:r>
                  <a:rPr lang="en-US" sz="2400" b="1" kern="0" dirty="0">
                    <a:solidFill>
                      <a:srgbClr val="FFFFFF"/>
                    </a:solidFill>
                    <a:latin typeface="Georgia"/>
                    <a:ea typeface="Georgia"/>
                    <a:cs typeface="Georgia"/>
                    <a:sym typeface="Georgia"/>
                  </a:rPr>
                  <a:t>Million</a:t>
                </a:r>
                <a:br>
                  <a:rPr lang="en-US" sz="2400" b="1" kern="0" dirty="0">
                    <a:solidFill>
                      <a:srgbClr val="FFFFFF"/>
                    </a:solidFill>
                    <a:latin typeface="Georgia"/>
                    <a:ea typeface="Georgia"/>
                    <a:cs typeface="Georgia"/>
                    <a:sym typeface="Georgia"/>
                  </a:rPr>
                </a:br>
                <a:endParaRPr lang="en-US" sz="2400" b="1" kern="0" dirty="0">
                  <a:solidFill>
                    <a:srgbClr val="FFFFFF"/>
                  </a:solidFill>
                  <a:latin typeface="Georgia"/>
                  <a:ea typeface="Georgia"/>
                  <a:cs typeface="Georgia"/>
                  <a:sym typeface="Georgia"/>
                </a:endParaRPr>
              </a:p>
            </p:txBody>
          </p:sp>
          <p:sp>
            <p:nvSpPr>
              <p:cNvPr id="424" name="Shape 424"/>
              <p:cNvSpPr txBox="1"/>
              <p:nvPr/>
            </p:nvSpPr>
            <p:spPr>
              <a:xfrm>
                <a:off x="5480878" y="3782798"/>
                <a:ext cx="1489735" cy="646331"/>
              </a:xfrm>
              <a:prstGeom prst="rect">
                <a:avLst/>
              </a:prstGeom>
              <a:noFill/>
              <a:ln>
                <a:noFill/>
              </a:ln>
            </p:spPr>
            <p:txBody>
              <a:bodyPr lIns="91425" tIns="45700" rIns="91425" bIns="45700" anchor="t" anchorCtr="0">
                <a:noAutofit/>
              </a:bodyPr>
              <a:lstStyle/>
              <a:p>
                <a:pPr algn="ctr">
                  <a:buSzPct val="25000"/>
                </a:pPr>
                <a:r>
                  <a:rPr lang="en-US" sz="2400" b="1" kern="0" dirty="0">
                    <a:solidFill>
                      <a:srgbClr val="FFFFFF"/>
                    </a:solidFill>
                    <a:latin typeface="Georgia"/>
                    <a:ea typeface="Georgia"/>
                    <a:cs typeface="Georgia"/>
                    <a:sym typeface="Georgia"/>
                  </a:rPr>
                  <a:t>$10.9 Million</a:t>
                </a:r>
                <a:br>
                  <a:rPr lang="en-US" sz="2400" b="1" kern="0" dirty="0">
                    <a:solidFill>
                      <a:srgbClr val="FFFFFF"/>
                    </a:solidFill>
                    <a:latin typeface="Georgia"/>
                    <a:ea typeface="Georgia"/>
                    <a:cs typeface="Georgia"/>
                    <a:sym typeface="Georgia"/>
                  </a:rPr>
                </a:br>
                <a:endParaRPr lang="en-US" sz="2400" b="1" kern="0" dirty="0">
                  <a:solidFill>
                    <a:srgbClr val="FFFFFF"/>
                  </a:solidFill>
                  <a:latin typeface="Georgia"/>
                  <a:ea typeface="Georgia"/>
                  <a:cs typeface="Georgia"/>
                  <a:sym typeface="Georgia"/>
                </a:endParaRPr>
              </a:p>
            </p:txBody>
          </p:sp>
        </p:grpSp>
        <p:grpSp>
          <p:nvGrpSpPr>
            <p:cNvPr id="425" name="Shape 425"/>
            <p:cNvGrpSpPr/>
            <p:nvPr/>
          </p:nvGrpSpPr>
          <p:grpSpPr>
            <a:xfrm>
              <a:off x="2680051" y="3660034"/>
              <a:ext cx="4308852" cy="646331"/>
              <a:chOff x="2569984" y="3782798"/>
              <a:chExt cx="4308852" cy="646331"/>
            </a:xfrm>
          </p:grpSpPr>
          <p:sp>
            <p:nvSpPr>
              <p:cNvPr id="426" name="Shape 426"/>
              <p:cNvSpPr txBox="1"/>
              <p:nvPr/>
            </p:nvSpPr>
            <p:spPr>
              <a:xfrm>
                <a:off x="2569984" y="3782798"/>
                <a:ext cx="1421157" cy="646331"/>
              </a:xfrm>
              <a:prstGeom prst="rect">
                <a:avLst/>
              </a:prstGeom>
              <a:noFill/>
              <a:ln>
                <a:noFill/>
              </a:ln>
            </p:spPr>
            <p:txBody>
              <a:bodyPr lIns="91425" tIns="45700" rIns="91425" bIns="45700" anchor="t" anchorCtr="0">
                <a:noAutofit/>
              </a:bodyPr>
              <a:lstStyle/>
              <a:p>
                <a:pPr algn="ctr">
                  <a:buSzPct val="25000"/>
                </a:pPr>
                <a:r>
                  <a:rPr lang="en-US" sz="1200" kern="0" dirty="0">
                    <a:solidFill>
                      <a:srgbClr val="FFFFFF"/>
                    </a:solidFill>
                    <a:ea typeface="Georgia"/>
                    <a:cs typeface="Georgia"/>
                    <a:sym typeface="Georgia"/>
                  </a:rPr>
                  <a:t>Advance scientific </a:t>
                </a:r>
              </a:p>
              <a:p>
                <a:pPr algn="ctr">
                  <a:buSzPct val="25000"/>
                </a:pPr>
                <a:r>
                  <a:rPr lang="en-US" sz="1200" kern="0" dirty="0">
                    <a:solidFill>
                      <a:srgbClr val="FFFFFF"/>
                    </a:solidFill>
                    <a:ea typeface="Georgia"/>
                    <a:cs typeface="Georgia"/>
                    <a:sym typeface="Georgia"/>
                  </a:rPr>
                  <a:t>knowledge</a:t>
                </a:r>
              </a:p>
            </p:txBody>
          </p:sp>
          <p:sp>
            <p:nvSpPr>
              <p:cNvPr id="427" name="Shape 427"/>
              <p:cNvSpPr txBox="1"/>
              <p:nvPr/>
            </p:nvSpPr>
            <p:spPr>
              <a:xfrm>
                <a:off x="4025430" y="3810714"/>
                <a:ext cx="1455446" cy="461664"/>
              </a:xfrm>
              <a:prstGeom prst="rect">
                <a:avLst/>
              </a:prstGeom>
              <a:noFill/>
              <a:ln>
                <a:noFill/>
              </a:ln>
            </p:spPr>
            <p:txBody>
              <a:bodyPr lIns="91425" tIns="45700" rIns="91425" bIns="45700" anchor="t" anchorCtr="0">
                <a:noAutofit/>
              </a:bodyPr>
              <a:lstStyle/>
              <a:p>
                <a:pPr algn="ctr">
                  <a:buSzPct val="25000"/>
                </a:pPr>
                <a:r>
                  <a:rPr lang="en-US" sz="1200" kern="0" dirty="0">
                    <a:solidFill>
                      <a:srgbClr val="FFFFFF"/>
                    </a:solidFill>
                    <a:ea typeface="Georgia"/>
                    <a:cs typeface="Georgia"/>
                    <a:sym typeface="Georgia"/>
                  </a:rPr>
                  <a:t>Enhance health</a:t>
                </a:r>
              </a:p>
              <a:p>
                <a:pPr algn="ctr">
                  <a:buSzPct val="25000"/>
                </a:pPr>
                <a:r>
                  <a:rPr lang="en-US" sz="1200" kern="0" dirty="0">
                    <a:solidFill>
                      <a:srgbClr val="FFFFFF"/>
                    </a:solidFill>
                    <a:ea typeface="Georgia"/>
                    <a:cs typeface="Georgia"/>
                    <a:sym typeface="Georgia"/>
                  </a:rPr>
                  <a:t> outcomes</a:t>
                </a:r>
              </a:p>
            </p:txBody>
          </p:sp>
          <p:sp>
            <p:nvSpPr>
              <p:cNvPr id="428" name="Shape 428"/>
              <p:cNvSpPr txBox="1"/>
              <p:nvPr/>
            </p:nvSpPr>
            <p:spPr>
              <a:xfrm>
                <a:off x="5480878" y="3782798"/>
                <a:ext cx="1397958" cy="461664"/>
              </a:xfrm>
              <a:prstGeom prst="rect">
                <a:avLst/>
              </a:prstGeom>
              <a:noFill/>
              <a:ln>
                <a:noFill/>
              </a:ln>
            </p:spPr>
            <p:txBody>
              <a:bodyPr lIns="91425" tIns="45700" rIns="91425" bIns="45700" anchor="t" anchorCtr="0">
                <a:noAutofit/>
              </a:bodyPr>
              <a:lstStyle/>
              <a:p>
                <a:pPr algn="ctr">
                  <a:buSzPct val="25000"/>
                </a:pPr>
                <a:r>
                  <a:rPr lang="en-US" sz="1200" kern="0" dirty="0">
                    <a:solidFill>
                      <a:srgbClr val="FFFFFF"/>
                    </a:solidFill>
                    <a:ea typeface="Georgia"/>
                    <a:cs typeface="Georgia"/>
                    <a:sym typeface="Georgia"/>
                  </a:rPr>
                  <a:t>Strengthen local </a:t>
                </a:r>
              </a:p>
              <a:p>
                <a:pPr algn="ctr">
                  <a:buSzPct val="25000"/>
                </a:pPr>
                <a:r>
                  <a:rPr lang="en-US" sz="1200" kern="0" dirty="0">
                    <a:solidFill>
                      <a:srgbClr val="FFFFFF"/>
                    </a:solidFill>
                    <a:ea typeface="Georgia"/>
                    <a:cs typeface="Georgia"/>
                    <a:sym typeface="Georgia"/>
                  </a:rPr>
                  <a:t>communities</a:t>
                </a:r>
              </a:p>
            </p:txBody>
          </p:sp>
        </p:grpSp>
      </p:grpSp>
      <p:grpSp>
        <p:nvGrpSpPr>
          <p:cNvPr id="429" name="Shape 429"/>
          <p:cNvGrpSpPr/>
          <p:nvPr/>
        </p:nvGrpSpPr>
        <p:grpSpPr>
          <a:xfrm>
            <a:off x="846467" y="2262719"/>
            <a:ext cx="7527065" cy="3107265"/>
            <a:chOff x="846466" y="1405467"/>
            <a:chExt cx="7527065" cy="3107265"/>
          </a:xfrm>
        </p:grpSpPr>
        <p:sp>
          <p:nvSpPr>
            <p:cNvPr id="430" name="Shape 430"/>
            <p:cNvSpPr txBox="1"/>
            <p:nvPr/>
          </p:nvSpPr>
          <p:spPr>
            <a:xfrm>
              <a:off x="2214344" y="1671426"/>
              <a:ext cx="4164494" cy="923329"/>
            </a:xfrm>
            <a:prstGeom prst="rect">
              <a:avLst/>
            </a:prstGeom>
            <a:noFill/>
            <a:ln>
              <a:noFill/>
            </a:ln>
          </p:spPr>
          <p:txBody>
            <a:bodyPr lIns="91425" tIns="45700" rIns="91425" bIns="45700" anchor="t" anchorCtr="0">
              <a:noAutofit/>
            </a:bodyPr>
            <a:lstStyle/>
            <a:p>
              <a:pPr algn="ctr">
                <a:buSzPct val="25000"/>
              </a:pPr>
              <a:r>
                <a:rPr lang="en-US" sz="4000" b="1" kern="0" dirty="0">
                  <a:solidFill>
                    <a:srgbClr val="195695"/>
                  </a:solidFill>
                  <a:latin typeface="Georgia"/>
                  <a:ea typeface="Georgia"/>
                  <a:cs typeface="Georgia"/>
                  <a:sym typeface="Georgia"/>
                </a:rPr>
                <a:t>$53.7 Million</a:t>
              </a:r>
            </a:p>
            <a:p>
              <a:pPr algn="ctr">
                <a:buSzPct val="25000"/>
              </a:pPr>
              <a:r>
                <a:rPr lang="en-US" sz="1400" kern="0" dirty="0">
                  <a:solidFill>
                    <a:srgbClr val="414042"/>
                  </a:solidFill>
                  <a:latin typeface="Georgia"/>
                  <a:ea typeface="Georgia"/>
                  <a:cs typeface="Georgia"/>
                  <a:sym typeface="Georgia"/>
                </a:rPr>
                <a:t>Total Charitable Contributions in 2017</a:t>
              </a:r>
            </a:p>
          </p:txBody>
        </p:sp>
        <p:sp>
          <p:nvSpPr>
            <p:cNvPr id="431" name="Shape 431"/>
            <p:cNvSpPr/>
            <p:nvPr/>
          </p:nvSpPr>
          <p:spPr>
            <a:xfrm>
              <a:off x="846466" y="1405467"/>
              <a:ext cx="7527065" cy="3107265"/>
            </a:xfrm>
            <a:prstGeom prst="rect">
              <a:avLst/>
            </a:prstGeom>
            <a:noFill/>
            <a:ln w="9525" cap="flat" cmpd="sng">
              <a:solidFill>
                <a:schemeClr val="dk2"/>
              </a:solidFill>
              <a:prstDash val="solid"/>
              <a:round/>
              <a:headEnd type="none" w="med" len="med"/>
              <a:tailEnd type="none" w="med" len="med"/>
            </a:ln>
          </p:spPr>
          <p:txBody>
            <a:bodyPr lIns="91425" tIns="45700" rIns="91425" bIns="45700" anchor="ctr" anchorCtr="0">
              <a:noAutofit/>
            </a:bodyPr>
            <a:lstStyle/>
            <a:p>
              <a:pPr algn="ctr"/>
              <a:endParaRPr kern="0" dirty="0">
                <a:solidFill>
                  <a:srgbClr val="FFFFFF"/>
                </a:solidFill>
                <a:latin typeface="Georgia"/>
                <a:ea typeface="Georgia"/>
                <a:cs typeface="Georgia"/>
                <a:sym typeface="Georgia"/>
              </a:endParaRPr>
            </a:p>
          </p:txBody>
        </p:sp>
      </p:grpSp>
      <p:sp>
        <p:nvSpPr>
          <p:cNvPr id="432" name="Shape 432"/>
          <p:cNvSpPr txBox="1"/>
          <p:nvPr/>
        </p:nvSpPr>
        <p:spPr>
          <a:xfrm>
            <a:off x="8576729" y="5662065"/>
            <a:ext cx="440283" cy="27384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50" kern="0">
                <a:solidFill>
                  <a:srgbClr val="195695"/>
                </a:solidFill>
                <a:latin typeface="Georgia"/>
                <a:ea typeface="Georgia"/>
                <a:cs typeface="Georgia"/>
                <a:sym typeface="Georgia"/>
              </a:rPr>
              <a:pPr algn="r">
                <a:buSzPct val="25000"/>
              </a:pPr>
              <a:t>3</a:t>
            </a:fld>
            <a:endParaRPr lang="en-US" sz="1050" kern="0" dirty="0">
              <a:solidFill>
                <a:srgbClr val="195695"/>
              </a:solidFill>
              <a:latin typeface="Georgia"/>
              <a:ea typeface="Georgia"/>
              <a:cs typeface="Georgia"/>
              <a:sym typeface="Georgia"/>
            </a:endParaRPr>
          </a:p>
        </p:txBody>
      </p:sp>
    </p:spTree>
    <p:extLst>
      <p:ext uri="{BB962C8B-B14F-4D97-AF65-F5344CB8AC3E}">
        <p14:creationId xmlns:p14="http://schemas.microsoft.com/office/powerpoint/2010/main" val="67717352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Shape 438"/>
          <p:cNvSpPr txBox="1">
            <a:spLocks noGrp="1"/>
          </p:cNvSpPr>
          <p:nvPr>
            <p:ph type="title"/>
          </p:nvPr>
        </p:nvSpPr>
        <p:spPr>
          <a:xfrm>
            <a:off x="365127" y="1033898"/>
            <a:ext cx="8530001" cy="707886"/>
          </a:xfrm>
          <a:prstGeom prst="rect">
            <a:avLst/>
          </a:prstGeom>
          <a:noFill/>
          <a:ln>
            <a:noFill/>
          </a:ln>
        </p:spPr>
        <p:txBody>
          <a:bodyPr lIns="91425" tIns="45700" rIns="91425" bIns="45700" anchor="t" anchorCtr="0">
            <a:noAutofit/>
          </a:bodyPr>
          <a:lstStyle/>
          <a:p>
            <a:pPr>
              <a:buSzPct val="25000"/>
            </a:pPr>
            <a:r>
              <a:rPr lang="en-US" sz="3000" dirty="0"/>
              <a:t>We Give Back Locally</a:t>
            </a:r>
          </a:p>
        </p:txBody>
      </p:sp>
      <p:sp>
        <p:nvSpPr>
          <p:cNvPr id="439" name="Shape 439"/>
          <p:cNvSpPr/>
          <p:nvPr/>
        </p:nvSpPr>
        <p:spPr>
          <a:xfrm>
            <a:off x="213529" y="1652370"/>
            <a:ext cx="8292606" cy="584776"/>
          </a:xfrm>
          <a:prstGeom prst="rect">
            <a:avLst/>
          </a:prstGeom>
          <a:noFill/>
          <a:ln>
            <a:noFill/>
          </a:ln>
        </p:spPr>
        <p:txBody>
          <a:bodyPr lIns="91425" tIns="45700" rIns="91425" bIns="45700" anchor="t" anchorCtr="0">
            <a:noAutofit/>
          </a:bodyPr>
          <a:lstStyle/>
          <a:p>
            <a:pPr>
              <a:buSzPct val="25000"/>
            </a:pPr>
            <a:r>
              <a:rPr lang="en-US" sz="1600" b="1" kern="0" dirty="0">
                <a:solidFill>
                  <a:srgbClr val="FFFFFF"/>
                </a:solidFill>
                <a:ea typeface="Arial"/>
                <a:cs typeface="Arial"/>
                <a:sym typeface="Arial"/>
              </a:rPr>
              <a:t>We support local organizations, employee volunteerism, and create</a:t>
            </a:r>
            <a:br>
              <a:rPr lang="en-US" sz="1600" b="1" kern="0" dirty="0">
                <a:solidFill>
                  <a:srgbClr val="FFFFFF"/>
                </a:solidFill>
                <a:ea typeface="Arial"/>
                <a:cs typeface="Arial"/>
                <a:sym typeface="Arial"/>
              </a:rPr>
            </a:br>
            <a:r>
              <a:rPr lang="en-US" sz="1600" b="1" kern="0" dirty="0">
                <a:solidFill>
                  <a:srgbClr val="FFFFFF"/>
                </a:solidFill>
                <a:ea typeface="Arial"/>
                <a:cs typeface="Arial"/>
                <a:sym typeface="Arial"/>
              </a:rPr>
              <a:t>our own programs to meet the needs of the communities we serve.</a:t>
            </a:r>
          </a:p>
        </p:txBody>
      </p:sp>
      <p:sp>
        <p:nvSpPr>
          <p:cNvPr id="440" name="Shape 440"/>
          <p:cNvSpPr/>
          <p:nvPr/>
        </p:nvSpPr>
        <p:spPr>
          <a:xfrm>
            <a:off x="365930" y="2001557"/>
            <a:ext cx="2748822" cy="523219"/>
          </a:xfrm>
          <a:prstGeom prst="rect">
            <a:avLst/>
          </a:prstGeom>
          <a:noFill/>
          <a:ln>
            <a:noFill/>
          </a:ln>
        </p:spPr>
        <p:txBody>
          <a:bodyPr lIns="91425" tIns="45700" rIns="91425" bIns="45700" anchor="t" anchorCtr="0">
            <a:noAutofit/>
          </a:bodyPr>
          <a:lstStyle/>
          <a:p>
            <a:pPr>
              <a:buSzPct val="25000"/>
            </a:pPr>
            <a:r>
              <a:rPr lang="en-US" sz="2000" kern="0" dirty="0">
                <a:solidFill>
                  <a:srgbClr val="414042"/>
                </a:solidFill>
                <a:latin typeface="Georgia"/>
                <a:ea typeface="Georgia"/>
                <a:cs typeface="Georgia"/>
                <a:sym typeface="Georgia"/>
              </a:rPr>
              <a:t>We support local organizations, engage employees in volunteerism, and create our own programs to meet the needs of the communities we serve.</a:t>
            </a:r>
          </a:p>
        </p:txBody>
      </p:sp>
      <p:sp>
        <p:nvSpPr>
          <p:cNvPr id="441" name="Shape 441"/>
          <p:cNvSpPr txBox="1"/>
          <p:nvPr/>
        </p:nvSpPr>
        <p:spPr>
          <a:xfrm>
            <a:off x="8576729" y="5662065"/>
            <a:ext cx="440283" cy="27384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50" kern="0">
                <a:solidFill>
                  <a:srgbClr val="195695"/>
                </a:solidFill>
                <a:latin typeface="Georgia"/>
                <a:ea typeface="Georgia"/>
                <a:cs typeface="Georgia"/>
                <a:sym typeface="Georgia"/>
              </a:rPr>
              <a:pPr algn="r">
                <a:buSzPct val="25000"/>
              </a:pPr>
              <a:t>4</a:t>
            </a:fld>
            <a:endParaRPr lang="en-US" sz="1050" kern="0" dirty="0">
              <a:solidFill>
                <a:srgbClr val="195695"/>
              </a:solidFill>
              <a:latin typeface="Georgia"/>
              <a:ea typeface="Georgia"/>
              <a:cs typeface="Georgia"/>
              <a:sym typeface="Georgia"/>
            </a:endParaRPr>
          </a:p>
        </p:txBody>
      </p:sp>
      <p:pic>
        <p:nvPicPr>
          <p:cNvPr id="442" name="Shape 442" descr="C:\Users\jill.fisher\AppData\Local\Microsoft\Windows\Temporary Internet Files\Content.Outlook\8PSE01V0\_DSC7415.jpg"/>
          <p:cNvPicPr preferRelativeResize="0"/>
          <p:nvPr/>
        </p:nvPicPr>
        <p:blipFill rotWithShape="1">
          <a:blip r:embed="rId3">
            <a:alphaModFix/>
          </a:blip>
          <a:srcRect l="11554" r="7735" b="5885"/>
          <a:stretch/>
        </p:blipFill>
        <p:spPr>
          <a:xfrm>
            <a:off x="3701454" y="1771649"/>
            <a:ext cx="2365716" cy="1868490"/>
          </a:xfrm>
          <a:prstGeom prst="rect">
            <a:avLst/>
          </a:prstGeom>
          <a:noFill/>
          <a:ln>
            <a:no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575" y="1694722"/>
            <a:ext cx="2135086" cy="3771985"/>
          </a:xfrm>
          <a:prstGeom prst="rect">
            <a:avLst/>
          </a:prstGeom>
        </p:spPr>
      </p:pic>
      <p:pic>
        <p:nvPicPr>
          <p:cNvPr id="10" name="Shape 443" descr="C:\Users\jill.fisher\AppData\Local\Microsoft\Windows\Temporary Internet Files\Content.IE5\WTTKQ028\12081_ggbw_insta_1200x1200.jpg"/>
          <p:cNvPicPr preferRelativeResize="0"/>
          <p:nvPr/>
        </p:nvPicPr>
        <p:blipFill rotWithShape="1">
          <a:blip r:embed="rId5">
            <a:alphaModFix/>
          </a:blip>
          <a:srcRect t="21365"/>
          <a:stretch/>
        </p:blipFill>
        <p:spPr>
          <a:xfrm>
            <a:off x="3701455" y="3699302"/>
            <a:ext cx="2353361" cy="1751770"/>
          </a:xfrm>
          <a:prstGeom prst="rect">
            <a:avLst/>
          </a:prstGeom>
          <a:noFill/>
          <a:ln>
            <a:noFill/>
          </a:ln>
        </p:spPr>
      </p:pic>
    </p:spTree>
    <p:extLst>
      <p:ext uri="{BB962C8B-B14F-4D97-AF65-F5344CB8AC3E}">
        <p14:creationId xmlns:p14="http://schemas.microsoft.com/office/powerpoint/2010/main" val="371737396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365127" y="1033898"/>
            <a:ext cx="8530001" cy="707886"/>
          </a:xfrm>
          <a:prstGeom prst="rect">
            <a:avLst/>
          </a:prstGeom>
          <a:noFill/>
          <a:ln>
            <a:noFill/>
          </a:ln>
        </p:spPr>
        <p:txBody>
          <a:bodyPr lIns="91425" tIns="45700" rIns="91425" bIns="45700" anchor="t" anchorCtr="0">
            <a:noAutofit/>
          </a:bodyPr>
          <a:lstStyle/>
          <a:p>
            <a:pPr>
              <a:buSzPct val="25000"/>
            </a:pPr>
            <a:r>
              <a:rPr lang="en-US" sz="3000" dirty="0"/>
              <a:t>Our Employees Are Engaged in Giving</a:t>
            </a:r>
          </a:p>
        </p:txBody>
      </p:sp>
      <p:sp>
        <p:nvSpPr>
          <p:cNvPr id="450" name="Shape 450"/>
          <p:cNvSpPr/>
          <p:nvPr/>
        </p:nvSpPr>
        <p:spPr>
          <a:xfrm>
            <a:off x="213529" y="1652370"/>
            <a:ext cx="8292606" cy="584776"/>
          </a:xfrm>
          <a:prstGeom prst="rect">
            <a:avLst/>
          </a:prstGeom>
          <a:noFill/>
          <a:ln>
            <a:noFill/>
          </a:ln>
        </p:spPr>
        <p:txBody>
          <a:bodyPr lIns="91425" tIns="45700" rIns="91425" bIns="45700" anchor="t" anchorCtr="0">
            <a:noAutofit/>
          </a:bodyPr>
          <a:lstStyle/>
          <a:p>
            <a:pPr>
              <a:buSzPct val="25000"/>
            </a:pPr>
            <a:r>
              <a:rPr lang="en-US" sz="1600" b="1" kern="0" dirty="0">
                <a:solidFill>
                  <a:srgbClr val="FFFFFF"/>
                </a:solidFill>
                <a:ea typeface="Arial"/>
                <a:cs typeface="Arial"/>
                <a:sym typeface="Arial"/>
              </a:rPr>
              <a:t>We support local organizations, employee volunteerism, and create</a:t>
            </a:r>
            <a:br>
              <a:rPr lang="en-US" sz="1600" b="1" kern="0" dirty="0">
                <a:solidFill>
                  <a:srgbClr val="FFFFFF"/>
                </a:solidFill>
                <a:ea typeface="Arial"/>
                <a:cs typeface="Arial"/>
                <a:sym typeface="Arial"/>
              </a:rPr>
            </a:br>
            <a:r>
              <a:rPr lang="en-US" sz="1600" b="1" kern="0" dirty="0">
                <a:solidFill>
                  <a:srgbClr val="FFFFFF"/>
                </a:solidFill>
                <a:ea typeface="Arial"/>
                <a:cs typeface="Arial"/>
                <a:sym typeface="Arial"/>
              </a:rPr>
              <a:t>our own programs to meet the needs of the communities we serve.</a:t>
            </a:r>
          </a:p>
        </p:txBody>
      </p:sp>
      <p:grpSp>
        <p:nvGrpSpPr>
          <p:cNvPr id="451" name="Shape 451"/>
          <p:cNvGrpSpPr/>
          <p:nvPr/>
        </p:nvGrpSpPr>
        <p:grpSpPr>
          <a:xfrm>
            <a:off x="2565409" y="2136475"/>
            <a:ext cx="4308852" cy="2858547"/>
            <a:chOff x="2417573" y="1634092"/>
            <a:chExt cx="4308852" cy="2858547"/>
          </a:xfrm>
        </p:grpSpPr>
        <p:grpSp>
          <p:nvGrpSpPr>
            <p:cNvPr id="452" name="Shape 452"/>
            <p:cNvGrpSpPr/>
            <p:nvPr/>
          </p:nvGrpSpPr>
          <p:grpSpPr>
            <a:xfrm>
              <a:off x="2417573" y="1634092"/>
              <a:ext cx="4308852" cy="1394851"/>
              <a:chOff x="2108200" y="1634092"/>
              <a:chExt cx="4308852" cy="1394851"/>
            </a:xfrm>
          </p:grpSpPr>
          <p:grpSp>
            <p:nvGrpSpPr>
              <p:cNvPr id="453" name="Shape 453"/>
              <p:cNvGrpSpPr/>
              <p:nvPr/>
            </p:nvGrpSpPr>
            <p:grpSpPr>
              <a:xfrm>
                <a:off x="2108200" y="1634092"/>
                <a:ext cx="4308851" cy="1394851"/>
                <a:chOff x="1304548" y="1663630"/>
                <a:chExt cx="6003205" cy="1943343"/>
              </a:xfrm>
            </p:grpSpPr>
            <p:sp>
              <p:nvSpPr>
                <p:cNvPr id="454" name="Shape 454"/>
                <p:cNvSpPr/>
                <p:nvPr/>
              </p:nvSpPr>
              <p:spPr>
                <a:xfrm>
                  <a:off x="3332314" y="1663630"/>
                  <a:ext cx="1947671" cy="1943343"/>
                </a:xfrm>
                <a:prstGeom prst="rect">
                  <a:avLst/>
                </a:prstGeom>
                <a:solidFill>
                  <a:schemeClr val="accent3"/>
                </a:solidFill>
                <a:ln>
                  <a:noFill/>
                </a:ln>
              </p:spPr>
              <p:txBody>
                <a:bodyPr lIns="91425" tIns="45700" rIns="91425" bIns="45700" anchor="ctr" anchorCtr="0">
                  <a:noAutofit/>
                </a:bodyPr>
                <a:lstStyle/>
                <a:p>
                  <a:pPr algn="ctr"/>
                  <a:endParaRPr kern="0" dirty="0">
                    <a:solidFill>
                      <a:srgbClr val="FFFFFF"/>
                    </a:solidFill>
                    <a:latin typeface="Georgia"/>
                    <a:ea typeface="Georgia"/>
                    <a:cs typeface="Georgia"/>
                    <a:sym typeface="Georgia"/>
                  </a:endParaRPr>
                </a:p>
              </p:txBody>
            </p:sp>
            <p:sp>
              <p:nvSpPr>
                <p:cNvPr id="455" name="Shape 455"/>
                <p:cNvSpPr/>
                <p:nvPr/>
              </p:nvSpPr>
              <p:spPr>
                <a:xfrm>
                  <a:off x="1304548" y="1663630"/>
                  <a:ext cx="1947671" cy="1943343"/>
                </a:xfrm>
                <a:prstGeom prst="rect">
                  <a:avLst/>
                </a:prstGeom>
                <a:solidFill>
                  <a:schemeClr val="accent1"/>
                </a:solidFill>
                <a:ln>
                  <a:noFill/>
                </a:ln>
              </p:spPr>
              <p:txBody>
                <a:bodyPr lIns="91425" tIns="45700" rIns="91425" bIns="45700" anchor="ctr" anchorCtr="0">
                  <a:noAutofit/>
                </a:bodyPr>
                <a:lstStyle/>
                <a:p>
                  <a:pPr algn="ctr"/>
                  <a:endParaRPr kern="0" dirty="0">
                    <a:solidFill>
                      <a:srgbClr val="FFFFFF"/>
                    </a:solidFill>
                    <a:latin typeface="Georgia"/>
                    <a:ea typeface="Georgia"/>
                    <a:cs typeface="Georgia"/>
                    <a:sym typeface="Georgia"/>
                  </a:endParaRPr>
                </a:p>
              </p:txBody>
            </p:sp>
            <p:sp>
              <p:nvSpPr>
                <p:cNvPr id="456" name="Shape 456"/>
                <p:cNvSpPr/>
                <p:nvPr/>
              </p:nvSpPr>
              <p:spPr>
                <a:xfrm>
                  <a:off x="5360082" y="1663630"/>
                  <a:ext cx="1947671" cy="1943343"/>
                </a:xfrm>
                <a:prstGeom prst="rect">
                  <a:avLst/>
                </a:prstGeom>
                <a:solidFill>
                  <a:schemeClr val="dk2"/>
                </a:solidFill>
                <a:ln>
                  <a:noFill/>
                </a:ln>
              </p:spPr>
              <p:txBody>
                <a:bodyPr lIns="91425" tIns="45700" rIns="91425" bIns="45700" anchor="ctr" anchorCtr="0">
                  <a:noAutofit/>
                </a:bodyPr>
                <a:lstStyle/>
                <a:p>
                  <a:pPr algn="ctr"/>
                  <a:endParaRPr kern="0" dirty="0">
                    <a:solidFill>
                      <a:srgbClr val="FF0000"/>
                    </a:solidFill>
                    <a:latin typeface="Georgia"/>
                    <a:ea typeface="Georgia"/>
                    <a:cs typeface="Georgia"/>
                    <a:sym typeface="Georgia"/>
                  </a:endParaRPr>
                </a:p>
              </p:txBody>
            </p:sp>
          </p:grpSp>
          <p:sp>
            <p:nvSpPr>
              <p:cNvPr id="457" name="Shape 457"/>
              <p:cNvSpPr/>
              <p:nvPr/>
            </p:nvSpPr>
            <p:spPr>
              <a:xfrm>
                <a:off x="2108200" y="1909083"/>
                <a:ext cx="1397958" cy="707886"/>
              </a:xfrm>
              <a:prstGeom prst="rect">
                <a:avLst/>
              </a:prstGeom>
              <a:noFill/>
              <a:ln>
                <a:noFill/>
              </a:ln>
            </p:spPr>
            <p:txBody>
              <a:bodyPr lIns="91425" tIns="45700" rIns="91425" bIns="45700" anchor="t" anchorCtr="0">
                <a:noAutofit/>
              </a:bodyPr>
              <a:lstStyle/>
              <a:p>
                <a:pPr algn="ctr">
                  <a:buSzPct val="25000"/>
                </a:pPr>
                <a:r>
                  <a:rPr lang="en-US" sz="2800" b="1" kern="0" dirty="0">
                    <a:solidFill>
                      <a:srgbClr val="FFFFFF"/>
                    </a:solidFill>
                    <a:latin typeface="Georgia"/>
                    <a:ea typeface="Georgia"/>
                    <a:cs typeface="Georgia"/>
                    <a:sym typeface="Georgia"/>
                  </a:rPr>
                  <a:t>5,100</a:t>
                </a:r>
              </a:p>
              <a:p>
                <a:pPr algn="ctr">
                  <a:buSzPct val="25000"/>
                </a:pPr>
                <a:r>
                  <a:rPr lang="en-US" sz="1200" kern="0" dirty="0">
                    <a:solidFill>
                      <a:srgbClr val="FFFFFF"/>
                    </a:solidFill>
                    <a:latin typeface="Georgia"/>
                    <a:ea typeface="Georgia"/>
                    <a:cs typeface="Georgia"/>
                    <a:sym typeface="Georgia"/>
                  </a:rPr>
                  <a:t>Employees</a:t>
                </a:r>
              </a:p>
            </p:txBody>
          </p:sp>
          <p:sp>
            <p:nvSpPr>
              <p:cNvPr id="458" name="Shape 458"/>
              <p:cNvSpPr/>
              <p:nvPr/>
            </p:nvSpPr>
            <p:spPr>
              <a:xfrm>
                <a:off x="3238688" y="1984292"/>
                <a:ext cx="2047874" cy="584776"/>
              </a:xfrm>
              <a:prstGeom prst="rect">
                <a:avLst/>
              </a:prstGeom>
              <a:noFill/>
              <a:ln>
                <a:noFill/>
              </a:ln>
            </p:spPr>
            <p:txBody>
              <a:bodyPr lIns="91425" tIns="45700" rIns="91425" bIns="45700" anchor="t" anchorCtr="0">
                <a:noAutofit/>
              </a:bodyPr>
              <a:lstStyle/>
              <a:p>
                <a:pPr algn="ctr">
                  <a:buSzPct val="25000"/>
                </a:pPr>
                <a:r>
                  <a:rPr lang="en-US" sz="2000" b="1" kern="0" dirty="0">
                    <a:solidFill>
                      <a:srgbClr val="FFFFFF"/>
                    </a:solidFill>
                    <a:latin typeface="Georgia"/>
                    <a:ea typeface="Georgia"/>
                    <a:cs typeface="Georgia"/>
                    <a:sym typeface="Georgia"/>
                  </a:rPr>
                  <a:t>$366,000</a:t>
                </a:r>
              </a:p>
              <a:p>
                <a:pPr algn="ctr">
                  <a:buSzPct val="25000"/>
                </a:pPr>
                <a:r>
                  <a:rPr lang="en-US" sz="1200" kern="0" dirty="0">
                    <a:solidFill>
                      <a:srgbClr val="FFFFFF"/>
                    </a:solidFill>
                    <a:latin typeface="Georgia"/>
                    <a:ea typeface="Georgia"/>
                    <a:cs typeface="Georgia"/>
                    <a:sym typeface="Georgia"/>
                  </a:rPr>
                  <a:t>Dollars Raised</a:t>
                </a:r>
              </a:p>
            </p:txBody>
          </p:sp>
          <p:sp>
            <p:nvSpPr>
              <p:cNvPr id="459" name="Shape 459"/>
              <p:cNvSpPr/>
              <p:nvPr/>
            </p:nvSpPr>
            <p:spPr>
              <a:xfrm>
                <a:off x="5019094" y="1909083"/>
                <a:ext cx="1397958" cy="892551"/>
              </a:xfrm>
              <a:prstGeom prst="rect">
                <a:avLst/>
              </a:prstGeom>
              <a:noFill/>
              <a:ln>
                <a:noFill/>
              </a:ln>
            </p:spPr>
            <p:txBody>
              <a:bodyPr lIns="91425" tIns="45700" rIns="91425" bIns="45700" anchor="t" anchorCtr="0">
                <a:noAutofit/>
              </a:bodyPr>
              <a:lstStyle/>
              <a:p>
                <a:pPr algn="ctr">
                  <a:buSzPct val="25000"/>
                </a:pPr>
                <a:r>
                  <a:rPr lang="en-US" sz="2800" b="1" kern="0" dirty="0">
                    <a:solidFill>
                      <a:srgbClr val="FFFFFF"/>
                    </a:solidFill>
                    <a:latin typeface="Georgia"/>
                    <a:ea typeface="Georgia"/>
                    <a:cs typeface="Georgia"/>
                    <a:sym typeface="Georgia"/>
                  </a:rPr>
                  <a:t>104</a:t>
                </a:r>
              </a:p>
              <a:p>
                <a:pPr algn="ctr">
                  <a:buSzPct val="25000"/>
                </a:pPr>
                <a:r>
                  <a:rPr lang="en-US" sz="1200" kern="0" dirty="0">
                    <a:solidFill>
                      <a:srgbClr val="FFFFFF"/>
                    </a:solidFill>
                    <a:latin typeface="Georgia"/>
                    <a:ea typeface="Georgia"/>
                    <a:cs typeface="Georgia"/>
                    <a:sym typeface="Georgia"/>
                  </a:rPr>
                  <a:t>Non-Profits Benefited</a:t>
                </a:r>
              </a:p>
            </p:txBody>
          </p:sp>
        </p:grpSp>
        <p:grpSp>
          <p:nvGrpSpPr>
            <p:cNvPr id="460" name="Shape 460"/>
            <p:cNvGrpSpPr/>
            <p:nvPr/>
          </p:nvGrpSpPr>
          <p:grpSpPr>
            <a:xfrm>
              <a:off x="2417574" y="3097787"/>
              <a:ext cx="4308852" cy="1394851"/>
              <a:chOff x="2108200" y="3268163"/>
              <a:chExt cx="4308852" cy="1394851"/>
            </a:xfrm>
          </p:grpSpPr>
          <p:grpSp>
            <p:nvGrpSpPr>
              <p:cNvPr id="461" name="Shape 461"/>
              <p:cNvGrpSpPr/>
              <p:nvPr/>
            </p:nvGrpSpPr>
            <p:grpSpPr>
              <a:xfrm>
                <a:off x="2108200" y="3268163"/>
                <a:ext cx="4308851" cy="1394851"/>
                <a:chOff x="1304548" y="1663630"/>
                <a:chExt cx="6003205" cy="1943343"/>
              </a:xfrm>
            </p:grpSpPr>
            <p:sp>
              <p:nvSpPr>
                <p:cNvPr id="462" name="Shape 462"/>
                <p:cNvSpPr/>
                <p:nvPr/>
              </p:nvSpPr>
              <p:spPr>
                <a:xfrm>
                  <a:off x="3332314" y="1663630"/>
                  <a:ext cx="1947671" cy="1943343"/>
                </a:xfrm>
                <a:prstGeom prst="rect">
                  <a:avLst/>
                </a:prstGeom>
                <a:solidFill>
                  <a:schemeClr val="accent3"/>
                </a:solidFill>
                <a:ln>
                  <a:noFill/>
                </a:ln>
              </p:spPr>
              <p:txBody>
                <a:bodyPr lIns="91425" tIns="45700" rIns="91425" bIns="45700" anchor="ctr" anchorCtr="0">
                  <a:noAutofit/>
                </a:bodyPr>
                <a:lstStyle/>
                <a:p>
                  <a:pPr algn="ctr"/>
                  <a:endParaRPr kern="0" dirty="0">
                    <a:solidFill>
                      <a:srgbClr val="FFFFFF"/>
                    </a:solidFill>
                    <a:latin typeface="Georgia"/>
                    <a:ea typeface="Georgia"/>
                    <a:cs typeface="Georgia"/>
                    <a:sym typeface="Georgia"/>
                  </a:endParaRPr>
                </a:p>
              </p:txBody>
            </p:sp>
            <p:sp>
              <p:nvSpPr>
                <p:cNvPr id="463" name="Shape 463"/>
                <p:cNvSpPr/>
                <p:nvPr/>
              </p:nvSpPr>
              <p:spPr>
                <a:xfrm>
                  <a:off x="1304548" y="1663630"/>
                  <a:ext cx="1947671" cy="1943343"/>
                </a:xfrm>
                <a:prstGeom prst="rect">
                  <a:avLst/>
                </a:prstGeom>
                <a:solidFill>
                  <a:schemeClr val="accent1"/>
                </a:solidFill>
                <a:ln>
                  <a:noFill/>
                </a:ln>
              </p:spPr>
              <p:txBody>
                <a:bodyPr lIns="91425" tIns="45700" rIns="91425" bIns="45700" anchor="ctr" anchorCtr="0">
                  <a:noAutofit/>
                </a:bodyPr>
                <a:lstStyle/>
                <a:p>
                  <a:pPr algn="ctr"/>
                  <a:endParaRPr kern="0" dirty="0">
                    <a:solidFill>
                      <a:srgbClr val="FFFFFF"/>
                    </a:solidFill>
                    <a:latin typeface="Georgia"/>
                    <a:ea typeface="Georgia"/>
                    <a:cs typeface="Georgia"/>
                    <a:sym typeface="Georgia"/>
                  </a:endParaRPr>
                </a:p>
              </p:txBody>
            </p:sp>
            <p:sp>
              <p:nvSpPr>
                <p:cNvPr id="464" name="Shape 464"/>
                <p:cNvSpPr/>
                <p:nvPr/>
              </p:nvSpPr>
              <p:spPr>
                <a:xfrm>
                  <a:off x="5360082" y="1663630"/>
                  <a:ext cx="1947671" cy="1943343"/>
                </a:xfrm>
                <a:prstGeom prst="rect">
                  <a:avLst/>
                </a:prstGeom>
                <a:solidFill>
                  <a:schemeClr val="dk2"/>
                </a:solidFill>
                <a:ln>
                  <a:noFill/>
                </a:ln>
              </p:spPr>
              <p:txBody>
                <a:bodyPr lIns="91425" tIns="45700" rIns="91425" bIns="45700" anchor="ctr" anchorCtr="0">
                  <a:noAutofit/>
                </a:bodyPr>
                <a:lstStyle/>
                <a:p>
                  <a:pPr algn="ctr"/>
                  <a:endParaRPr kern="0" dirty="0">
                    <a:solidFill>
                      <a:srgbClr val="FFFFFF"/>
                    </a:solidFill>
                    <a:latin typeface="Georgia"/>
                    <a:ea typeface="Georgia"/>
                    <a:cs typeface="Georgia"/>
                    <a:sym typeface="Georgia"/>
                  </a:endParaRPr>
                </a:p>
              </p:txBody>
            </p:sp>
          </p:grpSp>
          <p:sp>
            <p:nvSpPr>
              <p:cNvPr id="465" name="Shape 465"/>
              <p:cNvSpPr/>
              <p:nvPr/>
            </p:nvSpPr>
            <p:spPr>
              <a:xfrm>
                <a:off x="2108200" y="3415421"/>
                <a:ext cx="1397958" cy="707886"/>
              </a:xfrm>
              <a:prstGeom prst="rect">
                <a:avLst/>
              </a:prstGeom>
              <a:noFill/>
              <a:ln>
                <a:noFill/>
              </a:ln>
            </p:spPr>
            <p:txBody>
              <a:bodyPr lIns="91425" tIns="45700" rIns="91425" bIns="45700" anchor="t" anchorCtr="0">
                <a:noAutofit/>
              </a:bodyPr>
              <a:lstStyle/>
              <a:p>
                <a:pPr algn="ctr">
                  <a:buSzPct val="25000"/>
                </a:pPr>
                <a:r>
                  <a:rPr lang="en-US" sz="2800" b="1" kern="0" dirty="0">
                    <a:solidFill>
                      <a:srgbClr val="FFFFFF"/>
                    </a:solidFill>
                    <a:latin typeface="Georgia"/>
                    <a:ea typeface="Georgia"/>
                    <a:cs typeface="Georgia"/>
                    <a:sym typeface="Georgia"/>
                  </a:rPr>
                  <a:t>1,500</a:t>
                </a:r>
              </a:p>
              <a:p>
                <a:pPr algn="ctr">
                  <a:buSzPct val="25000"/>
                </a:pPr>
                <a:r>
                  <a:rPr lang="en-US" sz="1200" kern="0" dirty="0">
                    <a:solidFill>
                      <a:srgbClr val="FFFFFF"/>
                    </a:solidFill>
                    <a:latin typeface="Georgia"/>
                    <a:ea typeface="Georgia"/>
                    <a:cs typeface="Georgia"/>
                    <a:sym typeface="Georgia"/>
                  </a:rPr>
                  <a:t>Employees</a:t>
                </a:r>
              </a:p>
            </p:txBody>
          </p:sp>
          <p:sp>
            <p:nvSpPr>
              <p:cNvPr id="466" name="Shape 466"/>
              <p:cNvSpPr/>
              <p:nvPr/>
            </p:nvSpPr>
            <p:spPr>
              <a:xfrm>
                <a:off x="3435339" y="3415421"/>
                <a:ext cx="1583755" cy="707886"/>
              </a:xfrm>
              <a:prstGeom prst="rect">
                <a:avLst/>
              </a:prstGeom>
              <a:noFill/>
              <a:ln>
                <a:noFill/>
              </a:ln>
            </p:spPr>
            <p:txBody>
              <a:bodyPr lIns="91425" tIns="45700" rIns="91425" bIns="45700" anchor="t" anchorCtr="0">
                <a:noAutofit/>
              </a:bodyPr>
              <a:lstStyle/>
              <a:p>
                <a:pPr algn="ctr">
                  <a:buSzPct val="25000"/>
                </a:pPr>
                <a:r>
                  <a:rPr lang="en-US" sz="2800" b="1" kern="0" dirty="0">
                    <a:solidFill>
                      <a:srgbClr val="FFFFFF"/>
                    </a:solidFill>
                    <a:latin typeface="Georgia"/>
                    <a:ea typeface="Georgia"/>
                    <a:cs typeface="Georgia"/>
                    <a:sym typeface="Georgia"/>
                  </a:rPr>
                  <a:t>28,000</a:t>
                </a:r>
              </a:p>
              <a:p>
                <a:pPr algn="ctr">
                  <a:buSzPct val="25000"/>
                </a:pPr>
                <a:r>
                  <a:rPr lang="en-US" sz="1200" kern="0" dirty="0">
                    <a:solidFill>
                      <a:srgbClr val="FFFFFF"/>
                    </a:solidFill>
                    <a:latin typeface="Georgia"/>
                    <a:ea typeface="Georgia"/>
                    <a:cs typeface="Georgia"/>
                    <a:sym typeface="Georgia"/>
                  </a:rPr>
                  <a:t>Hours</a:t>
                </a:r>
              </a:p>
            </p:txBody>
          </p:sp>
          <p:sp>
            <p:nvSpPr>
              <p:cNvPr id="467" name="Shape 467"/>
              <p:cNvSpPr/>
              <p:nvPr/>
            </p:nvSpPr>
            <p:spPr>
              <a:xfrm>
                <a:off x="5019094" y="3415421"/>
                <a:ext cx="1397958" cy="892551"/>
              </a:xfrm>
              <a:prstGeom prst="rect">
                <a:avLst/>
              </a:prstGeom>
              <a:noFill/>
              <a:ln>
                <a:noFill/>
              </a:ln>
            </p:spPr>
            <p:txBody>
              <a:bodyPr lIns="91425" tIns="45700" rIns="91425" bIns="45700" anchor="t" anchorCtr="0">
                <a:noAutofit/>
              </a:bodyPr>
              <a:lstStyle/>
              <a:p>
                <a:pPr algn="ctr">
                  <a:buSzPct val="25000"/>
                </a:pPr>
                <a:r>
                  <a:rPr lang="en-US" sz="2800" b="1" kern="0" dirty="0">
                    <a:solidFill>
                      <a:srgbClr val="FFFFFF"/>
                    </a:solidFill>
                    <a:latin typeface="Georgia"/>
                    <a:ea typeface="Georgia"/>
                    <a:cs typeface="Georgia"/>
                    <a:sym typeface="Georgia"/>
                  </a:rPr>
                  <a:t>9,000</a:t>
                </a:r>
              </a:p>
              <a:p>
                <a:pPr algn="ctr">
                  <a:buSzPct val="25000"/>
                </a:pPr>
                <a:r>
                  <a:rPr lang="en-US" sz="1200" kern="0" dirty="0">
                    <a:solidFill>
                      <a:srgbClr val="FFFFFF"/>
                    </a:solidFill>
                    <a:latin typeface="Georgia"/>
                    <a:ea typeface="Georgia"/>
                    <a:cs typeface="Georgia"/>
                    <a:sym typeface="Georgia"/>
                  </a:rPr>
                  <a:t>Local SSF Students Engaged</a:t>
                </a:r>
              </a:p>
            </p:txBody>
          </p:sp>
        </p:grpSp>
      </p:grpSp>
      <p:sp>
        <p:nvSpPr>
          <p:cNvPr id="468" name="Shape 468"/>
          <p:cNvSpPr/>
          <p:nvPr/>
        </p:nvSpPr>
        <p:spPr>
          <a:xfrm>
            <a:off x="702097" y="2417806"/>
            <a:ext cx="1704559" cy="738664"/>
          </a:xfrm>
          <a:prstGeom prst="rect">
            <a:avLst/>
          </a:prstGeom>
          <a:noFill/>
          <a:ln>
            <a:noFill/>
          </a:ln>
        </p:spPr>
        <p:txBody>
          <a:bodyPr lIns="91425" tIns="45700" rIns="91425" bIns="45700" anchor="t" anchorCtr="0">
            <a:noAutofit/>
          </a:bodyPr>
          <a:lstStyle/>
          <a:p>
            <a:pPr algn="r">
              <a:buSzPct val="25000"/>
            </a:pPr>
            <a:r>
              <a:rPr lang="en-US" sz="1600" b="1" kern="0" dirty="0">
                <a:solidFill>
                  <a:srgbClr val="195695"/>
                </a:solidFill>
                <a:latin typeface="Georgia"/>
                <a:ea typeface="Georgia"/>
                <a:cs typeface="Georgia"/>
                <a:sym typeface="Georgia"/>
              </a:rPr>
              <a:t>2017 Genentech Gives Back Week</a:t>
            </a:r>
          </a:p>
        </p:txBody>
      </p:sp>
      <p:sp>
        <p:nvSpPr>
          <p:cNvPr id="469" name="Shape 469"/>
          <p:cNvSpPr/>
          <p:nvPr/>
        </p:nvSpPr>
        <p:spPr>
          <a:xfrm>
            <a:off x="999751" y="4116760"/>
            <a:ext cx="1406905" cy="523219"/>
          </a:xfrm>
          <a:prstGeom prst="rect">
            <a:avLst/>
          </a:prstGeom>
          <a:noFill/>
          <a:ln>
            <a:noFill/>
          </a:ln>
        </p:spPr>
        <p:txBody>
          <a:bodyPr lIns="91425" tIns="45700" rIns="91425" bIns="45700" anchor="t" anchorCtr="0">
            <a:noAutofit/>
          </a:bodyPr>
          <a:lstStyle/>
          <a:p>
            <a:pPr algn="r">
              <a:buSzPct val="25000"/>
            </a:pPr>
            <a:r>
              <a:rPr lang="en-US" sz="1600" b="1" kern="0" dirty="0">
                <a:solidFill>
                  <a:srgbClr val="195695"/>
                </a:solidFill>
                <a:latin typeface="Georgia"/>
                <a:ea typeface="Georgia"/>
                <a:cs typeface="Georgia"/>
                <a:sym typeface="Georgia"/>
              </a:rPr>
              <a:t>2017 Futurelab</a:t>
            </a:r>
          </a:p>
        </p:txBody>
      </p:sp>
      <p:sp>
        <p:nvSpPr>
          <p:cNvPr id="470" name="Shape 470"/>
          <p:cNvSpPr txBox="1"/>
          <p:nvPr/>
        </p:nvSpPr>
        <p:spPr>
          <a:xfrm>
            <a:off x="8576729" y="5662065"/>
            <a:ext cx="440283" cy="27384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50" kern="0">
                <a:solidFill>
                  <a:srgbClr val="195695"/>
                </a:solidFill>
                <a:latin typeface="Georgia"/>
                <a:ea typeface="Georgia"/>
                <a:cs typeface="Georgia"/>
                <a:sym typeface="Georgia"/>
              </a:rPr>
              <a:pPr algn="r">
                <a:buSzPct val="25000"/>
              </a:pPr>
              <a:t>5</a:t>
            </a:fld>
            <a:endParaRPr lang="en-US" sz="1050" kern="0" dirty="0">
              <a:solidFill>
                <a:srgbClr val="195695"/>
              </a:solidFill>
              <a:latin typeface="Georgia"/>
              <a:ea typeface="Georgia"/>
              <a:cs typeface="Georgia"/>
              <a:sym typeface="Georgia"/>
            </a:endParaRPr>
          </a:p>
        </p:txBody>
      </p:sp>
    </p:spTree>
    <p:extLst>
      <p:ext uri="{BB962C8B-B14F-4D97-AF65-F5344CB8AC3E}">
        <p14:creationId xmlns:p14="http://schemas.microsoft.com/office/powerpoint/2010/main" val="342537580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365127" y="1033898"/>
            <a:ext cx="8530001" cy="707886"/>
          </a:xfrm>
          <a:prstGeom prst="rect">
            <a:avLst/>
          </a:prstGeom>
          <a:noFill/>
          <a:ln>
            <a:noFill/>
          </a:ln>
        </p:spPr>
        <p:txBody>
          <a:bodyPr lIns="91425" tIns="45700" rIns="91425" bIns="45700" anchor="ctr" anchorCtr="0">
            <a:noAutofit/>
          </a:bodyPr>
          <a:lstStyle/>
          <a:p>
            <a:pPr>
              <a:buClr>
                <a:srgbClr val="195695"/>
              </a:buClr>
              <a:buSzPct val="25000"/>
            </a:pPr>
            <a:r>
              <a:rPr lang="en-US" dirty="0">
                <a:solidFill>
                  <a:srgbClr val="195695"/>
                </a:solidFill>
              </a:rPr>
              <a:t>We Work Towards A Sustainable Future </a:t>
            </a:r>
          </a:p>
        </p:txBody>
      </p:sp>
      <p:sp>
        <p:nvSpPr>
          <p:cNvPr id="477" name="Shape 477"/>
          <p:cNvSpPr/>
          <p:nvPr/>
        </p:nvSpPr>
        <p:spPr>
          <a:xfrm>
            <a:off x="365126" y="1641423"/>
            <a:ext cx="8482021" cy="1600437"/>
          </a:xfrm>
          <a:prstGeom prst="rect">
            <a:avLst/>
          </a:prstGeom>
          <a:noFill/>
          <a:ln>
            <a:noFill/>
          </a:ln>
        </p:spPr>
        <p:txBody>
          <a:bodyPr lIns="91425" tIns="45700" rIns="91425" bIns="45700" anchor="t" anchorCtr="0">
            <a:noAutofit/>
          </a:bodyPr>
          <a:lstStyle/>
          <a:p>
            <a:pPr>
              <a:buSzPct val="25000"/>
            </a:pPr>
            <a:r>
              <a:rPr lang="en-US" sz="1600" kern="0" dirty="0">
                <a:solidFill>
                  <a:srgbClr val="414042"/>
                </a:solidFill>
                <a:latin typeface="Georgia"/>
                <a:ea typeface="Georgia"/>
                <a:cs typeface="Georgia"/>
                <a:sym typeface="Georgia"/>
              </a:rPr>
              <a:t>We apply the same science-based approach to sustainability as we do to developing medicines. We are using cutting-edge technology to be a good steward of the resources we use and the space where we work.</a:t>
            </a:r>
          </a:p>
          <a:p>
            <a:endParaRPr sz="1600" kern="0" dirty="0">
              <a:solidFill>
                <a:srgbClr val="414042"/>
              </a:solidFill>
              <a:latin typeface="Georgia"/>
              <a:ea typeface="Georgia"/>
              <a:cs typeface="Georgia"/>
              <a:sym typeface="Georgia"/>
            </a:endParaRPr>
          </a:p>
          <a:p>
            <a:pPr>
              <a:buSzPct val="25000"/>
            </a:pPr>
            <a:r>
              <a:rPr lang="en-US" sz="1600" kern="0" dirty="0">
                <a:solidFill>
                  <a:srgbClr val="414042"/>
                </a:solidFill>
                <a:latin typeface="Georgia"/>
                <a:ea typeface="Georgia"/>
                <a:cs typeface="Georgia"/>
                <a:sym typeface="Georgia"/>
              </a:rPr>
              <a:t>We have met or exceeded our goals every year on sustainability and we recently announced a new set of 2020 goals:</a:t>
            </a:r>
          </a:p>
        </p:txBody>
      </p:sp>
      <p:sp>
        <p:nvSpPr>
          <p:cNvPr id="478" name="Shape 478"/>
          <p:cNvSpPr txBox="1"/>
          <p:nvPr/>
        </p:nvSpPr>
        <p:spPr>
          <a:xfrm>
            <a:off x="8576729" y="5662065"/>
            <a:ext cx="440283" cy="273843"/>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50" kern="0">
                <a:solidFill>
                  <a:srgbClr val="195695"/>
                </a:solidFill>
                <a:latin typeface="Georgia"/>
                <a:ea typeface="Georgia"/>
                <a:cs typeface="Georgia"/>
                <a:sym typeface="Georgia"/>
              </a:rPr>
              <a:pPr algn="r">
                <a:buSzPct val="25000"/>
              </a:pPr>
              <a:t>6</a:t>
            </a:fld>
            <a:endParaRPr lang="en-US" sz="1050" kern="0" dirty="0">
              <a:solidFill>
                <a:srgbClr val="195695"/>
              </a:solidFill>
              <a:latin typeface="Georgia"/>
              <a:ea typeface="Georgia"/>
              <a:cs typeface="Georgia"/>
              <a:sym typeface="Georgia"/>
            </a:endParaRPr>
          </a:p>
        </p:txBody>
      </p:sp>
      <p:pic>
        <p:nvPicPr>
          <p:cNvPr id="479" name="Shape 479" descr="Screen Shot 2017-03-07 at 4.04.03 PM.jpg"/>
          <p:cNvPicPr preferRelativeResize="0"/>
          <p:nvPr/>
        </p:nvPicPr>
        <p:blipFill rotWithShape="1">
          <a:blip r:embed="rId3">
            <a:alphaModFix/>
          </a:blip>
          <a:srcRect/>
          <a:stretch/>
        </p:blipFill>
        <p:spPr>
          <a:xfrm>
            <a:off x="2113005" y="3328600"/>
            <a:ext cx="5090984" cy="2187146"/>
          </a:xfrm>
          <a:prstGeom prst="rect">
            <a:avLst/>
          </a:prstGeom>
          <a:noFill/>
          <a:ln>
            <a:noFill/>
          </a:ln>
        </p:spPr>
      </p:pic>
    </p:spTree>
    <p:extLst>
      <p:ext uri="{BB962C8B-B14F-4D97-AF65-F5344CB8AC3E}">
        <p14:creationId xmlns:p14="http://schemas.microsoft.com/office/powerpoint/2010/main" val="128710264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Shape 501"/>
          <p:cNvSpPr txBox="1"/>
          <p:nvPr/>
        </p:nvSpPr>
        <p:spPr>
          <a:xfrm>
            <a:off x="241304" y="857250"/>
            <a:ext cx="8702675" cy="708024"/>
          </a:xfrm>
          <a:prstGeom prst="rect">
            <a:avLst/>
          </a:prstGeom>
          <a:noFill/>
          <a:ln>
            <a:noFill/>
          </a:ln>
        </p:spPr>
        <p:txBody>
          <a:bodyPr lIns="91425" tIns="45700" rIns="91425" bIns="45700" anchor="ctr" anchorCtr="0">
            <a:noAutofit/>
          </a:bodyPr>
          <a:lstStyle/>
          <a:p>
            <a:pPr>
              <a:lnSpc>
                <a:spcPct val="90000"/>
              </a:lnSpc>
              <a:buSzPct val="25000"/>
            </a:pPr>
            <a:r>
              <a:rPr lang="en-US" sz="2800" b="1" kern="0" dirty="0">
                <a:solidFill>
                  <a:srgbClr val="195695"/>
                </a:solidFill>
                <a:ea typeface="Arial"/>
                <a:cs typeface="Arial"/>
                <a:sym typeface="Arial"/>
              </a:rPr>
              <a:t>Great Place to Work – Top Employer Awards </a:t>
            </a:r>
          </a:p>
        </p:txBody>
      </p:sp>
      <p:pic>
        <p:nvPicPr>
          <p:cNvPr id="502" name="Shape 502"/>
          <p:cNvPicPr preferRelativeResize="0"/>
          <p:nvPr/>
        </p:nvPicPr>
        <p:blipFill rotWithShape="1">
          <a:blip r:embed="rId3">
            <a:alphaModFix/>
          </a:blip>
          <a:srcRect b="6067"/>
          <a:stretch/>
        </p:blipFill>
        <p:spPr>
          <a:xfrm>
            <a:off x="79642" y="1562216"/>
            <a:ext cx="698500" cy="934966"/>
          </a:xfrm>
          <a:prstGeom prst="rect">
            <a:avLst/>
          </a:prstGeom>
          <a:noFill/>
          <a:ln>
            <a:noFill/>
          </a:ln>
        </p:spPr>
      </p:pic>
      <p:sp>
        <p:nvSpPr>
          <p:cNvPr id="503" name="Shape 503"/>
          <p:cNvSpPr/>
          <p:nvPr/>
        </p:nvSpPr>
        <p:spPr>
          <a:xfrm>
            <a:off x="-6066" y="2595611"/>
            <a:ext cx="777240" cy="769416"/>
          </a:xfrm>
          <a:prstGeom prst="rect">
            <a:avLst/>
          </a:prstGeom>
          <a:noFill/>
          <a:ln>
            <a:noFill/>
          </a:ln>
        </p:spPr>
        <p:txBody>
          <a:bodyPr lIns="91400" tIns="45700" rIns="91400" bIns="45700" anchor="t" anchorCtr="0">
            <a:noAutofit/>
          </a:bodyPr>
          <a:lstStyle/>
          <a:p>
            <a:pPr algn="ctr">
              <a:buSzPct val="25000"/>
            </a:pPr>
            <a:r>
              <a:rPr lang="en-US" sz="2000" b="1" kern="0" dirty="0">
                <a:solidFill>
                  <a:srgbClr val="414042"/>
                </a:solidFill>
                <a:latin typeface="Georgia"/>
                <a:ea typeface="Georgia"/>
                <a:cs typeface="Georgia"/>
                <a:sym typeface="Georgia"/>
              </a:rPr>
              <a:t>20</a:t>
            </a:r>
          </a:p>
          <a:p>
            <a:pPr algn="ctr">
              <a:buSzPct val="25000"/>
            </a:pPr>
            <a:r>
              <a:rPr lang="en-US" sz="1200" kern="0" dirty="0">
                <a:solidFill>
                  <a:srgbClr val="414042"/>
                </a:solidFill>
                <a:latin typeface="Georgia"/>
                <a:ea typeface="Georgia"/>
                <a:cs typeface="Georgia"/>
                <a:sym typeface="Georgia"/>
              </a:rPr>
              <a:t>years on the list</a:t>
            </a:r>
          </a:p>
        </p:txBody>
      </p:sp>
      <p:sp>
        <p:nvSpPr>
          <p:cNvPr id="504" name="Shape 504"/>
          <p:cNvSpPr/>
          <p:nvPr/>
        </p:nvSpPr>
        <p:spPr>
          <a:xfrm>
            <a:off x="932890" y="2576379"/>
            <a:ext cx="777240" cy="769416"/>
          </a:xfrm>
          <a:prstGeom prst="rect">
            <a:avLst/>
          </a:prstGeom>
          <a:noFill/>
          <a:ln>
            <a:noFill/>
          </a:ln>
        </p:spPr>
        <p:txBody>
          <a:bodyPr lIns="91400" tIns="45700" rIns="91400" bIns="45700" anchor="t" anchorCtr="0">
            <a:noAutofit/>
          </a:bodyPr>
          <a:lstStyle/>
          <a:p>
            <a:pPr algn="ctr">
              <a:buSzPct val="25000"/>
            </a:pPr>
            <a:r>
              <a:rPr lang="en-US" sz="2000" b="1" kern="0" dirty="0">
                <a:solidFill>
                  <a:srgbClr val="414042"/>
                </a:solidFill>
                <a:latin typeface="Georgia"/>
                <a:ea typeface="Georgia"/>
                <a:cs typeface="Georgia"/>
                <a:sym typeface="Georgia"/>
              </a:rPr>
              <a:t>24</a:t>
            </a:r>
          </a:p>
          <a:p>
            <a:pPr algn="ctr">
              <a:buSzPct val="25000"/>
            </a:pPr>
            <a:r>
              <a:rPr lang="en-US" sz="1200" kern="0" dirty="0">
                <a:solidFill>
                  <a:srgbClr val="414042"/>
                </a:solidFill>
                <a:latin typeface="Georgia"/>
                <a:ea typeface="Georgia"/>
                <a:cs typeface="Georgia"/>
                <a:sym typeface="Georgia"/>
              </a:rPr>
              <a:t>years on the list</a:t>
            </a:r>
          </a:p>
        </p:txBody>
      </p:sp>
      <p:sp>
        <p:nvSpPr>
          <p:cNvPr id="505" name="Shape 505"/>
          <p:cNvSpPr/>
          <p:nvPr/>
        </p:nvSpPr>
        <p:spPr>
          <a:xfrm>
            <a:off x="3017310" y="2623797"/>
            <a:ext cx="777240" cy="769416"/>
          </a:xfrm>
          <a:prstGeom prst="rect">
            <a:avLst/>
          </a:prstGeom>
          <a:noFill/>
          <a:ln>
            <a:noFill/>
          </a:ln>
        </p:spPr>
        <p:txBody>
          <a:bodyPr lIns="91400" tIns="45700" rIns="91400" bIns="45700" anchor="t" anchorCtr="0">
            <a:noAutofit/>
          </a:bodyPr>
          <a:lstStyle/>
          <a:p>
            <a:pPr algn="ctr">
              <a:buSzPct val="25000"/>
            </a:pPr>
            <a:r>
              <a:rPr lang="en-US" sz="2000" b="1" kern="0" dirty="0">
                <a:solidFill>
                  <a:srgbClr val="414042"/>
                </a:solidFill>
                <a:latin typeface="Georgia"/>
                <a:ea typeface="Georgia"/>
                <a:cs typeface="Georgia"/>
                <a:sym typeface="Georgia"/>
              </a:rPr>
              <a:t>16</a:t>
            </a:r>
          </a:p>
          <a:p>
            <a:pPr algn="ctr">
              <a:buSzPct val="25000"/>
            </a:pPr>
            <a:r>
              <a:rPr lang="en-US" sz="1200" kern="0" dirty="0">
                <a:solidFill>
                  <a:srgbClr val="414042"/>
                </a:solidFill>
                <a:latin typeface="Georgia"/>
                <a:ea typeface="Georgia"/>
                <a:cs typeface="Georgia"/>
                <a:sym typeface="Georgia"/>
              </a:rPr>
              <a:t>years on the list</a:t>
            </a:r>
          </a:p>
        </p:txBody>
      </p:sp>
      <p:pic>
        <p:nvPicPr>
          <p:cNvPr id="509" name="Shape 509" descr="http://barefootcolo.com/wp-content/uploads/2013/01/greatist.jpg"/>
          <p:cNvPicPr preferRelativeResize="0"/>
          <p:nvPr/>
        </p:nvPicPr>
        <p:blipFill rotWithShape="1">
          <a:blip r:embed="rId4">
            <a:alphaModFix/>
          </a:blip>
          <a:srcRect t="23827" b="24816"/>
          <a:stretch/>
        </p:blipFill>
        <p:spPr>
          <a:xfrm>
            <a:off x="811169" y="3782119"/>
            <a:ext cx="1027112" cy="528638"/>
          </a:xfrm>
          <a:prstGeom prst="rect">
            <a:avLst/>
          </a:prstGeom>
          <a:noFill/>
          <a:ln>
            <a:noFill/>
          </a:ln>
        </p:spPr>
      </p:pic>
      <p:pic>
        <p:nvPicPr>
          <p:cNvPr id="510" name="Shape 510" descr="http://dk6kcyuwrpkrj.cloudfront.net/wp-content/uploads/sites/7/2014/09/silicon-valley-business-journal.jpg"/>
          <p:cNvPicPr preferRelativeResize="0"/>
          <p:nvPr/>
        </p:nvPicPr>
        <p:blipFill rotWithShape="1">
          <a:blip r:embed="rId5">
            <a:alphaModFix/>
          </a:blip>
          <a:srcRect/>
          <a:stretch/>
        </p:blipFill>
        <p:spPr>
          <a:xfrm>
            <a:off x="5009750" y="3814698"/>
            <a:ext cx="1173834" cy="366374"/>
          </a:xfrm>
          <a:prstGeom prst="rect">
            <a:avLst/>
          </a:prstGeom>
          <a:noFill/>
          <a:ln>
            <a:noFill/>
          </a:ln>
        </p:spPr>
      </p:pic>
      <p:pic>
        <p:nvPicPr>
          <p:cNvPr id="511" name="Shape 511" descr="https://pbs.twimg.com/profile_images/666993693572907009/SGQfDxFC.png"/>
          <p:cNvPicPr preferRelativeResize="0"/>
          <p:nvPr/>
        </p:nvPicPr>
        <p:blipFill rotWithShape="1">
          <a:blip r:embed="rId6">
            <a:alphaModFix/>
          </a:blip>
          <a:srcRect l="5672" t="10645" r="5215" b="10392"/>
          <a:stretch/>
        </p:blipFill>
        <p:spPr>
          <a:xfrm>
            <a:off x="-13213" y="3685570"/>
            <a:ext cx="767178" cy="680150"/>
          </a:xfrm>
          <a:prstGeom prst="rect">
            <a:avLst/>
          </a:prstGeom>
          <a:noFill/>
          <a:ln>
            <a:noFill/>
          </a:ln>
        </p:spPr>
      </p:pic>
      <p:pic>
        <p:nvPicPr>
          <p:cNvPr id="512" name="Shape 512" descr="http://ww1.prweb.com/prfiles/2015/01/21/12461426/gI_60335_Top%20125%20logo.png"/>
          <p:cNvPicPr preferRelativeResize="0"/>
          <p:nvPr/>
        </p:nvPicPr>
        <p:blipFill rotWithShape="1">
          <a:blip r:embed="rId7">
            <a:alphaModFix/>
          </a:blip>
          <a:srcRect b="18629"/>
          <a:stretch/>
        </p:blipFill>
        <p:spPr>
          <a:xfrm>
            <a:off x="1958556" y="3691087"/>
            <a:ext cx="912813" cy="735014"/>
          </a:xfrm>
          <a:prstGeom prst="rect">
            <a:avLst/>
          </a:prstGeom>
          <a:noFill/>
          <a:ln>
            <a:noFill/>
          </a:ln>
        </p:spPr>
      </p:pic>
      <p:sp>
        <p:nvSpPr>
          <p:cNvPr id="513" name="Shape 513"/>
          <p:cNvSpPr/>
          <p:nvPr/>
        </p:nvSpPr>
        <p:spPr>
          <a:xfrm>
            <a:off x="1947884" y="2649239"/>
            <a:ext cx="777240" cy="769416"/>
          </a:xfrm>
          <a:prstGeom prst="rect">
            <a:avLst/>
          </a:prstGeom>
          <a:noFill/>
          <a:ln>
            <a:noFill/>
          </a:ln>
        </p:spPr>
        <p:txBody>
          <a:bodyPr lIns="91400" tIns="45700" rIns="91400" bIns="45700" anchor="t" anchorCtr="0">
            <a:noAutofit/>
          </a:bodyPr>
          <a:lstStyle/>
          <a:p>
            <a:pPr algn="ctr">
              <a:buSzPct val="25000"/>
            </a:pPr>
            <a:r>
              <a:rPr lang="en-US" sz="2000" b="1" kern="0" dirty="0">
                <a:solidFill>
                  <a:srgbClr val="414042"/>
                </a:solidFill>
                <a:latin typeface="Georgia"/>
                <a:ea typeface="Georgia"/>
                <a:cs typeface="Georgia"/>
                <a:sym typeface="Georgia"/>
              </a:rPr>
              <a:t>6</a:t>
            </a:r>
          </a:p>
          <a:p>
            <a:pPr algn="ctr">
              <a:buSzPct val="25000"/>
            </a:pPr>
            <a:r>
              <a:rPr lang="en-US" sz="1200" kern="0" dirty="0">
                <a:solidFill>
                  <a:srgbClr val="414042"/>
                </a:solidFill>
                <a:latin typeface="Georgia"/>
                <a:ea typeface="Georgia"/>
                <a:cs typeface="Georgia"/>
                <a:sym typeface="Georgia"/>
              </a:rPr>
              <a:t>years on the list</a:t>
            </a:r>
          </a:p>
        </p:txBody>
      </p:sp>
      <p:sp>
        <p:nvSpPr>
          <p:cNvPr id="514" name="Shape 514"/>
          <p:cNvSpPr/>
          <p:nvPr/>
        </p:nvSpPr>
        <p:spPr>
          <a:xfrm>
            <a:off x="905109" y="4639648"/>
            <a:ext cx="777240" cy="769416"/>
          </a:xfrm>
          <a:prstGeom prst="rect">
            <a:avLst/>
          </a:prstGeom>
          <a:noFill/>
          <a:ln>
            <a:noFill/>
          </a:ln>
        </p:spPr>
        <p:txBody>
          <a:bodyPr lIns="91400" tIns="45700" rIns="91400" bIns="45700" anchor="t" anchorCtr="0">
            <a:noAutofit/>
          </a:bodyPr>
          <a:lstStyle/>
          <a:p>
            <a:pPr algn="ctr">
              <a:buSzPct val="25000"/>
            </a:pPr>
            <a:r>
              <a:rPr lang="en-US" sz="2000" b="1" kern="0" dirty="0">
                <a:solidFill>
                  <a:srgbClr val="414042"/>
                </a:solidFill>
                <a:latin typeface="Georgia"/>
                <a:ea typeface="Georgia"/>
                <a:cs typeface="Georgia"/>
                <a:sym typeface="Georgia"/>
              </a:rPr>
              <a:t>3</a:t>
            </a:r>
          </a:p>
          <a:p>
            <a:pPr algn="ctr">
              <a:buSzPct val="25000"/>
            </a:pPr>
            <a:r>
              <a:rPr lang="en-US" sz="1200" kern="0" dirty="0">
                <a:solidFill>
                  <a:srgbClr val="414042"/>
                </a:solidFill>
                <a:latin typeface="Georgia"/>
                <a:ea typeface="Georgia"/>
                <a:cs typeface="Georgia"/>
                <a:sym typeface="Georgia"/>
              </a:rPr>
              <a:t>years on the list</a:t>
            </a:r>
          </a:p>
        </p:txBody>
      </p:sp>
      <p:sp>
        <p:nvSpPr>
          <p:cNvPr id="515" name="Shape 515"/>
          <p:cNvSpPr/>
          <p:nvPr/>
        </p:nvSpPr>
        <p:spPr>
          <a:xfrm>
            <a:off x="6024744" y="2636723"/>
            <a:ext cx="777240" cy="769416"/>
          </a:xfrm>
          <a:prstGeom prst="rect">
            <a:avLst/>
          </a:prstGeom>
          <a:noFill/>
          <a:ln>
            <a:noFill/>
          </a:ln>
        </p:spPr>
        <p:txBody>
          <a:bodyPr lIns="91400" tIns="45700" rIns="91400" bIns="45700" anchor="t" anchorCtr="0">
            <a:noAutofit/>
          </a:bodyPr>
          <a:lstStyle/>
          <a:p>
            <a:pPr algn="ctr">
              <a:buSzPct val="25000"/>
            </a:pPr>
            <a:r>
              <a:rPr lang="en-US" sz="2000" b="1" kern="0" dirty="0">
                <a:solidFill>
                  <a:srgbClr val="414042"/>
                </a:solidFill>
                <a:latin typeface="Georgia"/>
                <a:ea typeface="Georgia"/>
                <a:cs typeface="Georgia"/>
                <a:sym typeface="Georgia"/>
              </a:rPr>
              <a:t>11</a:t>
            </a:r>
          </a:p>
          <a:p>
            <a:pPr algn="ctr">
              <a:buSzPct val="25000"/>
            </a:pPr>
            <a:r>
              <a:rPr lang="en-US" sz="1200" kern="0" dirty="0">
                <a:solidFill>
                  <a:srgbClr val="414042"/>
                </a:solidFill>
                <a:latin typeface="Georgia"/>
                <a:ea typeface="Georgia"/>
                <a:cs typeface="Georgia"/>
                <a:sym typeface="Georgia"/>
              </a:rPr>
              <a:t>years on the list</a:t>
            </a:r>
          </a:p>
        </p:txBody>
      </p:sp>
      <p:sp>
        <p:nvSpPr>
          <p:cNvPr id="516" name="Shape 516"/>
          <p:cNvSpPr/>
          <p:nvPr/>
        </p:nvSpPr>
        <p:spPr>
          <a:xfrm>
            <a:off x="-38301" y="4661111"/>
            <a:ext cx="777240" cy="769416"/>
          </a:xfrm>
          <a:prstGeom prst="rect">
            <a:avLst/>
          </a:prstGeom>
          <a:noFill/>
          <a:ln>
            <a:noFill/>
          </a:ln>
        </p:spPr>
        <p:txBody>
          <a:bodyPr lIns="91400" tIns="45700" rIns="91400" bIns="45700" anchor="t" anchorCtr="0">
            <a:noAutofit/>
          </a:bodyPr>
          <a:lstStyle/>
          <a:p>
            <a:pPr algn="ctr">
              <a:buSzPct val="25000"/>
            </a:pPr>
            <a:r>
              <a:rPr lang="en-US" sz="2000" b="1" kern="0" dirty="0">
                <a:solidFill>
                  <a:srgbClr val="414042"/>
                </a:solidFill>
                <a:latin typeface="Georgia"/>
                <a:ea typeface="Georgia"/>
                <a:cs typeface="Georgia"/>
                <a:sym typeface="Georgia"/>
              </a:rPr>
              <a:t>2</a:t>
            </a:r>
          </a:p>
          <a:p>
            <a:pPr algn="ctr">
              <a:buSzPct val="25000"/>
            </a:pPr>
            <a:r>
              <a:rPr lang="en-US" sz="1200" kern="0" dirty="0">
                <a:solidFill>
                  <a:srgbClr val="414042"/>
                </a:solidFill>
                <a:latin typeface="Georgia"/>
                <a:ea typeface="Georgia"/>
                <a:cs typeface="Georgia"/>
                <a:sym typeface="Georgia"/>
              </a:rPr>
              <a:t>year on the list</a:t>
            </a:r>
          </a:p>
        </p:txBody>
      </p:sp>
      <p:sp>
        <p:nvSpPr>
          <p:cNvPr id="517" name="Shape 517"/>
          <p:cNvSpPr/>
          <p:nvPr/>
        </p:nvSpPr>
        <p:spPr>
          <a:xfrm>
            <a:off x="1957855" y="4614257"/>
            <a:ext cx="777240" cy="769416"/>
          </a:xfrm>
          <a:prstGeom prst="rect">
            <a:avLst/>
          </a:prstGeom>
          <a:noFill/>
          <a:ln>
            <a:noFill/>
          </a:ln>
        </p:spPr>
        <p:txBody>
          <a:bodyPr lIns="91400" tIns="45700" rIns="91400" bIns="45700" anchor="t" anchorCtr="0">
            <a:noAutofit/>
          </a:bodyPr>
          <a:lstStyle/>
          <a:p>
            <a:pPr algn="ctr">
              <a:buSzPct val="25000"/>
            </a:pPr>
            <a:r>
              <a:rPr lang="en-US" sz="2000" b="1" kern="0" dirty="0">
                <a:solidFill>
                  <a:srgbClr val="414042"/>
                </a:solidFill>
                <a:latin typeface="Georgia"/>
                <a:ea typeface="Georgia"/>
                <a:cs typeface="Georgia"/>
                <a:sym typeface="Georgia"/>
              </a:rPr>
              <a:t>3</a:t>
            </a:r>
          </a:p>
          <a:p>
            <a:pPr algn="ctr">
              <a:buSzPct val="25000"/>
            </a:pPr>
            <a:r>
              <a:rPr lang="en-US" sz="1200" kern="0" dirty="0">
                <a:solidFill>
                  <a:srgbClr val="414042"/>
                </a:solidFill>
                <a:latin typeface="Georgia"/>
                <a:ea typeface="Georgia"/>
                <a:cs typeface="Georgia"/>
                <a:sym typeface="Georgia"/>
              </a:rPr>
              <a:t>years on the list</a:t>
            </a:r>
          </a:p>
        </p:txBody>
      </p:sp>
      <p:sp>
        <p:nvSpPr>
          <p:cNvPr id="518" name="Shape 518"/>
          <p:cNvSpPr/>
          <p:nvPr/>
        </p:nvSpPr>
        <p:spPr>
          <a:xfrm>
            <a:off x="7248420" y="2633977"/>
            <a:ext cx="777240" cy="769416"/>
          </a:xfrm>
          <a:prstGeom prst="rect">
            <a:avLst/>
          </a:prstGeom>
          <a:noFill/>
          <a:ln>
            <a:noFill/>
          </a:ln>
        </p:spPr>
        <p:txBody>
          <a:bodyPr lIns="91400" tIns="45700" rIns="91400" bIns="45700" anchor="t" anchorCtr="0">
            <a:noAutofit/>
          </a:bodyPr>
          <a:lstStyle/>
          <a:p>
            <a:pPr algn="ctr">
              <a:buSzPct val="25000"/>
            </a:pPr>
            <a:r>
              <a:rPr lang="en-US" sz="2000" b="1" kern="0" dirty="0">
                <a:solidFill>
                  <a:srgbClr val="414042"/>
                </a:solidFill>
                <a:latin typeface="Georgia"/>
                <a:ea typeface="Georgia"/>
                <a:cs typeface="Georgia"/>
                <a:sym typeface="Georgia"/>
              </a:rPr>
              <a:t>9</a:t>
            </a:r>
          </a:p>
          <a:p>
            <a:pPr algn="ctr">
              <a:buSzPct val="25000"/>
            </a:pPr>
            <a:r>
              <a:rPr lang="en-US" sz="1200" kern="0" dirty="0">
                <a:solidFill>
                  <a:srgbClr val="414042"/>
                </a:solidFill>
                <a:latin typeface="Georgia"/>
                <a:ea typeface="Georgia"/>
                <a:cs typeface="Georgia"/>
                <a:sym typeface="Georgia"/>
              </a:rPr>
              <a:t>years on the list</a:t>
            </a:r>
          </a:p>
        </p:txBody>
      </p:sp>
      <p:sp>
        <p:nvSpPr>
          <p:cNvPr id="519" name="Shape 519"/>
          <p:cNvSpPr/>
          <p:nvPr/>
        </p:nvSpPr>
        <p:spPr>
          <a:xfrm>
            <a:off x="5094855" y="4599191"/>
            <a:ext cx="777240" cy="769416"/>
          </a:xfrm>
          <a:prstGeom prst="rect">
            <a:avLst/>
          </a:prstGeom>
          <a:noFill/>
          <a:ln>
            <a:noFill/>
          </a:ln>
        </p:spPr>
        <p:txBody>
          <a:bodyPr lIns="91400" tIns="45700" rIns="91400" bIns="45700" anchor="t" anchorCtr="0">
            <a:noAutofit/>
          </a:bodyPr>
          <a:lstStyle/>
          <a:p>
            <a:pPr algn="ctr">
              <a:buSzPct val="25000"/>
            </a:pPr>
            <a:r>
              <a:rPr lang="en-US" sz="2000" b="1" kern="0" dirty="0">
                <a:solidFill>
                  <a:srgbClr val="414042"/>
                </a:solidFill>
                <a:latin typeface="Georgia"/>
                <a:ea typeface="Georgia"/>
                <a:cs typeface="Georgia"/>
                <a:sym typeface="Georgia"/>
              </a:rPr>
              <a:t>2</a:t>
            </a:r>
          </a:p>
          <a:p>
            <a:pPr algn="ctr">
              <a:buSzPct val="25000"/>
            </a:pPr>
            <a:r>
              <a:rPr lang="en-US" sz="1200" kern="0" dirty="0">
                <a:solidFill>
                  <a:srgbClr val="414042"/>
                </a:solidFill>
                <a:latin typeface="Georgia"/>
                <a:ea typeface="Georgia"/>
                <a:cs typeface="Georgia"/>
                <a:sym typeface="Georgia"/>
              </a:rPr>
              <a:t>years on the list</a:t>
            </a:r>
          </a:p>
        </p:txBody>
      </p:sp>
      <p:sp>
        <p:nvSpPr>
          <p:cNvPr id="520" name="Shape 520"/>
          <p:cNvSpPr/>
          <p:nvPr/>
        </p:nvSpPr>
        <p:spPr>
          <a:xfrm>
            <a:off x="2415579" y="4160360"/>
            <a:ext cx="1107183" cy="369332"/>
          </a:xfrm>
          <a:prstGeom prst="rect">
            <a:avLst/>
          </a:prstGeom>
          <a:noFill/>
          <a:ln>
            <a:noFill/>
          </a:ln>
        </p:spPr>
        <p:txBody>
          <a:bodyPr lIns="91425" tIns="45700" rIns="91425" bIns="45700" anchor="t" anchorCtr="0">
            <a:noAutofit/>
          </a:bodyPr>
          <a:lstStyle/>
          <a:p>
            <a:pPr algn="ctr">
              <a:buSzPct val="25000"/>
            </a:pPr>
            <a:endParaRPr lang="en-US" sz="900" b="1" kern="0" dirty="0">
              <a:solidFill>
                <a:srgbClr val="414042"/>
              </a:solidFill>
              <a:ea typeface="Arial"/>
              <a:cs typeface="Arial"/>
              <a:sym typeface="Arial"/>
            </a:endParaRPr>
          </a:p>
        </p:txBody>
      </p:sp>
      <p:pic>
        <p:nvPicPr>
          <p:cNvPr id="521" name="Shape 521" descr="https://fortunedotcom.files.wordpress.com/2015/11/diversity_logo_840x485.png?w=854"/>
          <p:cNvPicPr preferRelativeResize="0"/>
          <p:nvPr/>
        </p:nvPicPr>
        <p:blipFill rotWithShape="1">
          <a:blip r:embed="rId8">
            <a:alphaModFix/>
          </a:blip>
          <a:srcRect/>
          <a:stretch/>
        </p:blipFill>
        <p:spPr>
          <a:xfrm>
            <a:off x="3989344" y="1881233"/>
            <a:ext cx="1053839" cy="608964"/>
          </a:xfrm>
          <a:prstGeom prst="rect">
            <a:avLst/>
          </a:prstGeom>
          <a:noFill/>
          <a:ln>
            <a:noFill/>
          </a:ln>
        </p:spPr>
      </p:pic>
      <p:sp>
        <p:nvSpPr>
          <p:cNvPr id="522" name="Shape 522"/>
          <p:cNvSpPr/>
          <p:nvPr/>
        </p:nvSpPr>
        <p:spPr>
          <a:xfrm>
            <a:off x="1" y="4167041"/>
            <a:ext cx="1501079" cy="369332"/>
          </a:xfrm>
          <a:prstGeom prst="rect">
            <a:avLst/>
          </a:prstGeom>
          <a:noFill/>
          <a:ln>
            <a:noFill/>
          </a:ln>
        </p:spPr>
        <p:txBody>
          <a:bodyPr lIns="91425" tIns="45700" rIns="91425" bIns="45700" anchor="t" anchorCtr="0">
            <a:noAutofit/>
          </a:bodyPr>
          <a:lstStyle/>
          <a:p>
            <a:pPr algn="ctr">
              <a:buSzPct val="25000"/>
            </a:pPr>
            <a:endParaRPr lang="en-US" sz="900" b="1" kern="0" dirty="0">
              <a:solidFill>
                <a:srgbClr val="414042"/>
              </a:solidFill>
              <a:ea typeface="Arial"/>
              <a:cs typeface="Arial"/>
              <a:sym typeface="Arial"/>
            </a:endParaRPr>
          </a:p>
        </p:txBody>
      </p:sp>
      <p:sp>
        <p:nvSpPr>
          <p:cNvPr id="524" name="Shape 524"/>
          <p:cNvSpPr/>
          <p:nvPr/>
        </p:nvSpPr>
        <p:spPr>
          <a:xfrm>
            <a:off x="8225232" y="2623797"/>
            <a:ext cx="777240" cy="769416"/>
          </a:xfrm>
          <a:prstGeom prst="rect">
            <a:avLst/>
          </a:prstGeom>
          <a:noFill/>
          <a:ln>
            <a:noFill/>
          </a:ln>
        </p:spPr>
        <p:txBody>
          <a:bodyPr lIns="91400" tIns="45700" rIns="91400" bIns="45700" anchor="t" anchorCtr="0">
            <a:noAutofit/>
          </a:bodyPr>
          <a:lstStyle/>
          <a:p>
            <a:pPr algn="ctr">
              <a:buSzPct val="25000"/>
            </a:pPr>
            <a:r>
              <a:rPr lang="en-US" sz="2000" b="1" kern="0" dirty="0">
                <a:solidFill>
                  <a:srgbClr val="414042"/>
                </a:solidFill>
                <a:latin typeface="Georgia"/>
                <a:ea typeface="Georgia"/>
                <a:cs typeface="Georgia"/>
                <a:sym typeface="Georgia"/>
              </a:rPr>
              <a:t>12</a:t>
            </a:r>
          </a:p>
          <a:p>
            <a:pPr algn="ctr">
              <a:buSzPct val="25000"/>
            </a:pPr>
            <a:r>
              <a:rPr lang="en-US" sz="1200" kern="0" dirty="0">
                <a:solidFill>
                  <a:srgbClr val="414042"/>
                </a:solidFill>
                <a:latin typeface="Georgia"/>
                <a:ea typeface="Georgia"/>
                <a:cs typeface="Georgia"/>
                <a:sym typeface="Georgia"/>
              </a:rPr>
              <a:t>years on the list</a:t>
            </a:r>
          </a:p>
        </p:txBody>
      </p:sp>
      <p:pic>
        <p:nvPicPr>
          <p:cNvPr id="525" name="Shape 525" descr="http://sfsbw.wpengine.netdna-cdn.com/wp-content/uploads/2009/02/SFBT-logo.png"/>
          <p:cNvPicPr preferRelativeResize="0"/>
          <p:nvPr/>
        </p:nvPicPr>
        <p:blipFill rotWithShape="1">
          <a:blip r:embed="rId9">
            <a:alphaModFix/>
          </a:blip>
          <a:srcRect l="10564" t="11057" r="11685" b="11684"/>
          <a:stretch/>
        </p:blipFill>
        <p:spPr>
          <a:xfrm>
            <a:off x="8179503" y="2004653"/>
            <a:ext cx="868701" cy="360727"/>
          </a:xfrm>
          <a:prstGeom prst="rect">
            <a:avLst/>
          </a:prstGeom>
          <a:noFill/>
          <a:ln>
            <a:noFill/>
          </a:ln>
        </p:spPr>
      </p:pic>
      <p:sp>
        <p:nvSpPr>
          <p:cNvPr id="526" name="Shape 526"/>
          <p:cNvSpPr/>
          <p:nvPr/>
        </p:nvSpPr>
        <p:spPr>
          <a:xfrm>
            <a:off x="2961130" y="4631458"/>
            <a:ext cx="777240" cy="769416"/>
          </a:xfrm>
          <a:prstGeom prst="rect">
            <a:avLst/>
          </a:prstGeom>
          <a:noFill/>
          <a:ln>
            <a:noFill/>
          </a:ln>
        </p:spPr>
        <p:txBody>
          <a:bodyPr lIns="91400" tIns="45700" rIns="91400" bIns="45700" anchor="t" anchorCtr="0">
            <a:noAutofit/>
          </a:bodyPr>
          <a:lstStyle/>
          <a:p>
            <a:pPr algn="ctr">
              <a:buSzPct val="25000"/>
            </a:pPr>
            <a:r>
              <a:rPr lang="en-US" sz="2000" b="1" kern="0" dirty="0">
                <a:solidFill>
                  <a:srgbClr val="414042"/>
                </a:solidFill>
                <a:latin typeface="Georgia"/>
                <a:ea typeface="Georgia"/>
                <a:cs typeface="Georgia"/>
                <a:sym typeface="Georgia"/>
              </a:rPr>
              <a:t>2</a:t>
            </a:r>
          </a:p>
          <a:p>
            <a:pPr algn="ctr">
              <a:buSzPct val="25000"/>
            </a:pPr>
            <a:r>
              <a:rPr lang="en-US" sz="1200" kern="0" dirty="0">
                <a:solidFill>
                  <a:srgbClr val="414042"/>
                </a:solidFill>
                <a:latin typeface="Georgia"/>
                <a:ea typeface="Georgia"/>
                <a:cs typeface="Georgia"/>
                <a:sym typeface="Georgia"/>
              </a:rPr>
              <a:t>years on the list</a:t>
            </a:r>
          </a:p>
        </p:txBody>
      </p:sp>
      <p:sp>
        <p:nvSpPr>
          <p:cNvPr id="527" name="Shape 527"/>
          <p:cNvSpPr/>
          <p:nvPr/>
        </p:nvSpPr>
        <p:spPr>
          <a:xfrm>
            <a:off x="4085313" y="4599191"/>
            <a:ext cx="777240" cy="769416"/>
          </a:xfrm>
          <a:prstGeom prst="rect">
            <a:avLst/>
          </a:prstGeom>
          <a:noFill/>
          <a:ln>
            <a:noFill/>
          </a:ln>
        </p:spPr>
        <p:txBody>
          <a:bodyPr lIns="91400" tIns="45700" rIns="91400" bIns="45700" anchor="t" anchorCtr="0">
            <a:noAutofit/>
          </a:bodyPr>
          <a:lstStyle/>
          <a:p>
            <a:pPr algn="ctr">
              <a:buSzPct val="25000"/>
            </a:pPr>
            <a:r>
              <a:rPr lang="en-US" sz="2000" b="1" kern="0" dirty="0">
                <a:solidFill>
                  <a:srgbClr val="414042"/>
                </a:solidFill>
                <a:latin typeface="Georgia"/>
                <a:ea typeface="Georgia"/>
                <a:cs typeface="Georgia"/>
                <a:sym typeface="Georgia"/>
              </a:rPr>
              <a:t>2</a:t>
            </a:r>
          </a:p>
          <a:p>
            <a:pPr algn="ctr">
              <a:buSzPct val="25000"/>
            </a:pPr>
            <a:r>
              <a:rPr lang="en-US" sz="1200" kern="0" dirty="0">
                <a:solidFill>
                  <a:srgbClr val="414042"/>
                </a:solidFill>
                <a:latin typeface="Georgia"/>
                <a:ea typeface="Georgia"/>
                <a:cs typeface="Georgia"/>
                <a:sym typeface="Georgia"/>
              </a:rPr>
              <a:t>years on the list</a:t>
            </a:r>
          </a:p>
        </p:txBody>
      </p:sp>
      <p:pic>
        <p:nvPicPr>
          <p:cNvPr id="528" name="Shape 528"/>
          <p:cNvPicPr preferRelativeResize="0"/>
          <p:nvPr/>
        </p:nvPicPr>
        <p:blipFill rotWithShape="1">
          <a:blip r:embed="rId10">
            <a:alphaModFix/>
          </a:blip>
          <a:srcRect/>
          <a:stretch/>
        </p:blipFill>
        <p:spPr>
          <a:xfrm>
            <a:off x="902055" y="1731808"/>
            <a:ext cx="1105758" cy="829319"/>
          </a:xfrm>
          <a:prstGeom prst="rect">
            <a:avLst/>
          </a:prstGeom>
          <a:noFill/>
          <a:ln>
            <a:noFill/>
          </a:ln>
        </p:spPr>
      </p:pic>
      <p:pic>
        <p:nvPicPr>
          <p:cNvPr id="532" name="Shape 532" descr="LOW RES_WE_TOP 50_COLOR_2016.jpg"/>
          <p:cNvPicPr preferRelativeResize="0"/>
          <p:nvPr/>
        </p:nvPicPr>
        <p:blipFill rotWithShape="1">
          <a:blip r:embed="rId11">
            <a:alphaModFix/>
          </a:blip>
          <a:srcRect/>
          <a:stretch/>
        </p:blipFill>
        <p:spPr>
          <a:xfrm>
            <a:off x="3932834" y="3450264"/>
            <a:ext cx="1047752" cy="1047752"/>
          </a:xfrm>
          <a:prstGeom prst="rect">
            <a:avLst/>
          </a:prstGeom>
          <a:noFill/>
          <a:ln>
            <a:noFill/>
          </a:ln>
        </p:spPr>
      </p:pic>
      <p:pic>
        <p:nvPicPr>
          <p:cNvPr id="534" name="Shape 534" descr="LOW RES_CD_TOP 50_COLOR_2016.jpg"/>
          <p:cNvPicPr preferRelativeResize="0"/>
          <p:nvPr/>
        </p:nvPicPr>
        <p:blipFill rotWithShape="1">
          <a:blip r:embed="rId12">
            <a:alphaModFix/>
          </a:blip>
          <a:srcRect/>
          <a:stretch/>
        </p:blipFill>
        <p:spPr>
          <a:xfrm>
            <a:off x="2961130" y="3547173"/>
            <a:ext cx="796636" cy="796636"/>
          </a:xfrm>
          <a:prstGeom prst="rect">
            <a:avLst/>
          </a:prstGeom>
          <a:noFill/>
          <a:ln>
            <a:noFill/>
          </a:ln>
        </p:spPr>
      </p:pic>
      <p:sp>
        <p:nvSpPr>
          <p:cNvPr id="536" name="Shape 536"/>
          <p:cNvSpPr/>
          <p:nvPr/>
        </p:nvSpPr>
        <p:spPr>
          <a:xfrm>
            <a:off x="6289667" y="4611464"/>
            <a:ext cx="777240" cy="769416"/>
          </a:xfrm>
          <a:prstGeom prst="rect">
            <a:avLst/>
          </a:prstGeom>
          <a:noFill/>
          <a:ln>
            <a:noFill/>
          </a:ln>
        </p:spPr>
        <p:txBody>
          <a:bodyPr lIns="91400" tIns="45700" rIns="91400" bIns="45700" anchor="t" anchorCtr="0">
            <a:noAutofit/>
          </a:bodyPr>
          <a:lstStyle/>
          <a:p>
            <a:pPr algn="ctr">
              <a:buSzPct val="25000"/>
            </a:pPr>
            <a:r>
              <a:rPr lang="en-US" sz="2000" b="1" kern="0" dirty="0">
                <a:solidFill>
                  <a:srgbClr val="414042"/>
                </a:solidFill>
                <a:latin typeface="Georgia"/>
                <a:ea typeface="Georgia"/>
                <a:cs typeface="Georgia"/>
                <a:sym typeface="Georgia"/>
              </a:rPr>
              <a:t>1</a:t>
            </a:r>
          </a:p>
          <a:p>
            <a:pPr algn="ctr">
              <a:buSzPct val="25000"/>
            </a:pPr>
            <a:r>
              <a:rPr lang="en-US" sz="1200" kern="0" dirty="0">
                <a:solidFill>
                  <a:srgbClr val="414042"/>
                </a:solidFill>
                <a:latin typeface="Georgia"/>
                <a:ea typeface="Georgia"/>
                <a:cs typeface="Georgia"/>
                <a:sym typeface="Georgia"/>
              </a:rPr>
              <a:t>year on the list</a:t>
            </a:r>
          </a:p>
        </p:txBody>
      </p:sp>
      <p:sp>
        <p:nvSpPr>
          <p:cNvPr id="537" name="Shape 537"/>
          <p:cNvSpPr/>
          <p:nvPr/>
        </p:nvSpPr>
        <p:spPr>
          <a:xfrm>
            <a:off x="5009750" y="2623797"/>
            <a:ext cx="777240" cy="769416"/>
          </a:xfrm>
          <a:prstGeom prst="rect">
            <a:avLst/>
          </a:prstGeom>
          <a:noFill/>
          <a:ln>
            <a:noFill/>
          </a:ln>
        </p:spPr>
        <p:txBody>
          <a:bodyPr lIns="91400" tIns="45700" rIns="91400" bIns="45700" anchor="t" anchorCtr="0">
            <a:noAutofit/>
          </a:bodyPr>
          <a:lstStyle/>
          <a:p>
            <a:pPr algn="ctr">
              <a:buSzPct val="25000"/>
            </a:pPr>
            <a:r>
              <a:rPr lang="en-US" sz="2000" b="1" kern="0" dirty="0">
                <a:solidFill>
                  <a:srgbClr val="414042"/>
                </a:solidFill>
                <a:latin typeface="Georgia"/>
                <a:ea typeface="Georgia"/>
                <a:cs typeface="Georgia"/>
                <a:sym typeface="Georgia"/>
              </a:rPr>
              <a:t>2 </a:t>
            </a:r>
          </a:p>
          <a:p>
            <a:pPr algn="ctr">
              <a:buSzPct val="25000"/>
            </a:pPr>
            <a:r>
              <a:rPr lang="en-US" sz="1200" kern="0" dirty="0">
                <a:solidFill>
                  <a:srgbClr val="414042"/>
                </a:solidFill>
                <a:latin typeface="Georgia"/>
                <a:ea typeface="Georgia"/>
                <a:cs typeface="Georgia"/>
                <a:sym typeface="Georgia"/>
              </a:rPr>
              <a:t>years on the list</a:t>
            </a:r>
          </a:p>
        </p:txBody>
      </p:sp>
      <p:pic>
        <p:nvPicPr>
          <p:cNvPr id="538" name="Shape 538" descr="Screen Shot 2017-03-07 at 4.11.37 PM.jpg"/>
          <p:cNvPicPr preferRelativeResize="0"/>
          <p:nvPr/>
        </p:nvPicPr>
        <p:blipFill rotWithShape="1">
          <a:blip r:embed="rId13">
            <a:alphaModFix/>
          </a:blip>
          <a:srcRect/>
          <a:stretch/>
        </p:blipFill>
        <p:spPr>
          <a:xfrm>
            <a:off x="5064764" y="1531219"/>
            <a:ext cx="679094" cy="1131823"/>
          </a:xfrm>
          <a:prstGeom prst="rect">
            <a:avLst/>
          </a:prstGeom>
          <a:noFill/>
          <a:ln>
            <a:noFill/>
          </a:ln>
        </p:spPr>
      </p:pic>
      <p:pic>
        <p:nvPicPr>
          <p:cNvPr id="3" name="Picture 2" descr="Screen Shot 2017-12-06 at 10.59.23 AM.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03608" y="1711812"/>
            <a:ext cx="713902" cy="869309"/>
          </a:xfrm>
          <a:prstGeom prst="rect">
            <a:avLst/>
          </a:prstGeom>
        </p:spPr>
      </p:pic>
      <p:pic>
        <p:nvPicPr>
          <p:cNvPr id="4" name="Picture 3" descr="Screen Shot 2017-12-06 at 11.00.53 AM.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62779" y="1892012"/>
            <a:ext cx="1158736" cy="702910"/>
          </a:xfrm>
          <a:prstGeom prst="rect">
            <a:avLst/>
          </a:prstGeom>
        </p:spPr>
      </p:pic>
      <p:pic>
        <p:nvPicPr>
          <p:cNvPr id="5" name="Picture 4" descr="Screen Shot 2017-12-06 at 11.02.28 AM.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17512" y="1791094"/>
            <a:ext cx="808149" cy="803828"/>
          </a:xfrm>
          <a:prstGeom prst="rect">
            <a:avLst/>
          </a:prstGeom>
        </p:spPr>
      </p:pic>
      <p:pic>
        <p:nvPicPr>
          <p:cNvPr id="2" name="Picture 1" descr="Screen Shot 2017-12-06 at 8.44.28 PM.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65279" y="1595789"/>
            <a:ext cx="959360" cy="1006032"/>
          </a:xfrm>
          <a:prstGeom prst="rect">
            <a:avLst/>
          </a:prstGeom>
        </p:spPr>
      </p:pic>
      <p:sp>
        <p:nvSpPr>
          <p:cNvPr id="41" name="Shape 537"/>
          <p:cNvSpPr/>
          <p:nvPr/>
        </p:nvSpPr>
        <p:spPr>
          <a:xfrm>
            <a:off x="4041037" y="2622428"/>
            <a:ext cx="777240" cy="769416"/>
          </a:xfrm>
          <a:prstGeom prst="rect">
            <a:avLst/>
          </a:prstGeom>
          <a:noFill/>
          <a:ln>
            <a:noFill/>
          </a:ln>
        </p:spPr>
        <p:txBody>
          <a:bodyPr lIns="91400" tIns="45700" rIns="91400" bIns="45700" anchor="t" anchorCtr="0">
            <a:noAutofit/>
          </a:bodyPr>
          <a:lstStyle/>
          <a:p>
            <a:pPr algn="ctr">
              <a:buSzPct val="25000"/>
            </a:pPr>
            <a:r>
              <a:rPr lang="en-US" sz="2000" b="1" kern="0" dirty="0">
                <a:solidFill>
                  <a:srgbClr val="414042"/>
                </a:solidFill>
                <a:latin typeface="Georgia"/>
                <a:ea typeface="Georgia"/>
                <a:cs typeface="Georgia"/>
                <a:sym typeface="Georgia"/>
              </a:rPr>
              <a:t>2 </a:t>
            </a:r>
          </a:p>
          <a:p>
            <a:pPr algn="ctr">
              <a:buSzPct val="25000"/>
            </a:pPr>
            <a:r>
              <a:rPr lang="en-US" sz="1200" kern="0" dirty="0">
                <a:solidFill>
                  <a:srgbClr val="414042"/>
                </a:solidFill>
                <a:latin typeface="Georgia"/>
                <a:ea typeface="Georgia"/>
                <a:cs typeface="Georgia"/>
                <a:sym typeface="Georgia"/>
              </a:rPr>
              <a:t>years on the list</a:t>
            </a:r>
          </a:p>
        </p:txBody>
      </p:sp>
      <p:pic>
        <p:nvPicPr>
          <p:cNvPr id="37" name="Picture 36" descr="\\MAWALD\mkgr\Corporate_Materials\Imperative_3\Logo_Publish\Word\VHB_Word_3in_Color.png"/>
          <p:cNvPicPr/>
          <p:nvPr/>
        </p:nvPicPr>
        <p:blipFill>
          <a:blip r:embed="rId18">
            <a:extLst>
              <a:ext uri="{28A0092B-C50C-407E-A947-70E740481C1C}">
                <a14:useLocalDpi xmlns:a14="http://schemas.microsoft.com/office/drawing/2010/main" val="0"/>
              </a:ext>
            </a:extLst>
          </a:blip>
          <a:srcRect/>
          <a:stretch>
            <a:fillRect/>
          </a:stretch>
        </p:blipFill>
        <p:spPr bwMode="auto">
          <a:xfrm>
            <a:off x="7225560" y="3621013"/>
            <a:ext cx="800100" cy="753745"/>
          </a:xfrm>
          <a:prstGeom prst="rect">
            <a:avLst/>
          </a:prstGeom>
          <a:noFill/>
          <a:ln>
            <a:noFill/>
          </a:ln>
        </p:spPr>
      </p:pic>
      <p:sp>
        <p:nvSpPr>
          <p:cNvPr id="38" name="Shape 536"/>
          <p:cNvSpPr/>
          <p:nvPr/>
        </p:nvSpPr>
        <p:spPr>
          <a:xfrm>
            <a:off x="7315009" y="4601228"/>
            <a:ext cx="777240" cy="769416"/>
          </a:xfrm>
          <a:prstGeom prst="rect">
            <a:avLst/>
          </a:prstGeom>
          <a:noFill/>
          <a:ln>
            <a:noFill/>
          </a:ln>
        </p:spPr>
        <p:txBody>
          <a:bodyPr lIns="91400" tIns="45700" rIns="91400" bIns="45700" anchor="t" anchorCtr="0">
            <a:noAutofit/>
          </a:bodyPr>
          <a:lstStyle/>
          <a:p>
            <a:pPr algn="ctr">
              <a:buSzPct val="25000"/>
            </a:pPr>
            <a:r>
              <a:rPr lang="en-US" sz="2000" b="1" kern="0" dirty="0">
                <a:solidFill>
                  <a:srgbClr val="414042"/>
                </a:solidFill>
                <a:latin typeface="Georgia"/>
                <a:ea typeface="Georgia"/>
                <a:cs typeface="Georgia"/>
                <a:sym typeface="Georgia"/>
              </a:rPr>
              <a:t>1</a:t>
            </a:r>
          </a:p>
          <a:p>
            <a:pPr algn="ctr">
              <a:buSzPct val="25000"/>
            </a:pPr>
            <a:r>
              <a:rPr lang="en-US" sz="1200" kern="0" dirty="0">
                <a:solidFill>
                  <a:srgbClr val="414042"/>
                </a:solidFill>
                <a:latin typeface="Georgia"/>
                <a:ea typeface="Georgia"/>
                <a:cs typeface="Georgia"/>
                <a:sym typeface="Georgia"/>
              </a:rPr>
              <a:t>year on the list</a:t>
            </a:r>
          </a:p>
        </p:txBody>
      </p:sp>
      <p:sp>
        <p:nvSpPr>
          <p:cNvPr id="39" name="Shape 536"/>
          <p:cNvSpPr/>
          <p:nvPr/>
        </p:nvSpPr>
        <p:spPr>
          <a:xfrm>
            <a:off x="8166738" y="4614257"/>
            <a:ext cx="777240" cy="769416"/>
          </a:xfrm>
          <a:prstGeom prst="rect">
            <a:avLst/>
          </a:prstGeom>
          <a:noFill/>
          <a:ln>
            <a:noFill/>
          </a:ln>
        </p:spPr>
        <p:txBody>
          <a:bodyPr lIns="91400" tIns="45700" rIns="91400" bIns="45700" anchor="t" anchorCtr="0">
            <a:noAutofit/>
          </a:bodyPr>
          <a:lstStyle/>
          <a:p>
            <a:pPr algn="ctr">
              <a:buSzPct val="25000"/>
            </a:pPr>
            <a:r>
              <a:rPr lang="en-US" sz="2000" b="1" kern="0" dirty="0">
                <a:solidFill>
                  <a:srgbClr val="414042"/>
                </a:solidFill>
                <a:latin typeface="Georgia"/>
                <a:ea typeface="Georgia"/>
                <a:cs typeface="Georgia"/>
                <a:sym typeface="Georgia"/>
              </a:rPr>
              <a:t>1</a:t>
            </a:r>
          </a:p>
          <a:p>
            <a:pPr algn="ctr">
              <a:buSzPct val="25000"/>
            </a:pPr>
            <a:r>
              <a:rPr lang="en-US" sz="1200" kern="0" dirty="0">
                <a:solidFill>
                  <a:srgbClr val="414042"/>
                </a:solidFill>
                <a:latin typeface="Georgia"/>
                <a:ea typeface="Georgia"/>
                <a:cs typeface="Georgia"/>
                <a:sym typeface="Georgia"/>
              </a:rPr>
              <a:t>year on the list</a:t>
            </a:r>
          </a:p>
        </p:txBody>
      </p:sp>
      <p:pic>
        <p:nvPicPr>
          <p:cNvPr id="7" name="Picture 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114240" y="3603991"/>
            <a:ext cx="933964" cy="787737"/>
          </a:xfrm>
          <a:prstGeom prst="rect">
            <a:avLst/>
          </a:prstGeom>
        </p:spPr>
      </p:pic>
      <p:pic>
        <p:nvPicPr>
          <p:cNvPr id="8" name="Picture 7">
            <a:extLst>
              <a:ext uri="{FF2B5EF4-FFF2-40B4-BE49-F238E27FC236}">
                <a16:creationId xmlns:a16="http://schemas.microsoft.com/office/drawing/2014/main" xmlns="" id="{63E6CBF8-2AC1-BF4A-82B2-B4F47604EF2B}"/>
              </a:ext>
            </a:extLst>
          </p:cNvPr>
          <p:cNvPicPr>
            <a:picLocks noChangeAspect="1"/>
          </p:cNvPicPr>
          <p:nvPr/>
        </p:nvPicPr>
        <p:blipFill>
          <a:blip r:embed="rId20"/>
          <a:stretch>
            <a:fillRect/>
          </a:stretch>
        </p:blipFill>
        <p:spPr>
          <a:xfrm>
            <a:off x="6250702" y="3543518"/>
            <a:ext cx="930569" cy="930569"/>
          </a:xfrm>
          <a:prstGeom prst="rect">
            <a:avLst/>
          </a:prstGeom>
        </p:spPr>
      </p:pic>
    </p:spTree>
    <p:extLst>
      <p:ext uri="{BB962C8B-B14F-4D97-AF65-F5344CB8AC3E}">
        <p14:creationId xmlns:p14="http://schemas.microsoft.com/office/powerpoint/2010/main" val="401973671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90800"/>
            <a:ext cx="7772400" cy="2971800"/>
          </a:xfrm>
        </p:spPr>
        <p:txBody>
          <a:bodyPr>
            <a:normAutofit/>
          </a:bodyPr>
          <a:lstStyle/>
          <a:p>
            <a:r>
              <a:rPr lang="en-US" b="1" dirty="0" smtClean="0">
                <a:effectLst>
                  <a:outerShdw blurRad="38100" dist="38100" dir="2700000" algn="tl">
                    <a:srgbClr val="000000">
                      <a:alpha val="43137"/>
                    </a:srgbClr>
                  </a:outerShdw>
                </a:effectLst>
              </a:rPr>
              <a:t>Civic Deserts: </a:t>
            </a:r>
            <a:br>
              <a:rPr lang="en-US" b="1" dirty="0" smtClean="0">
                <a:effectLst>
                  <a:outerShdw blurRad="38100" dist="38100" dir="2700000" algn="tl">
                    <a:srgbClr val="000000">
                      <a:alpha val="43137"/>
                    </a:srgbClr>
                  </a:outerShdw>
                </a:effectLst>
              </a:rPr>
            </a:br>
            <a:r>
              <a:rPr lang="en-US" b="1" dirty="0" smtClean="0">
                <a:effectLst>
                  <a:outerShdw blurRad="38100" dist="38100" dir="2700000" algn="tl">
                    <a:srgbClr val="000000">
                      <a:alpha val="43137"/>
                    </a:srgbClr>
                  </a:outerShdw>
                </a:effectLst>
              </a:rPr>
              <a:t>A Call for Volunteerism</a:t>
            </a:r>
            <a:br>
              <a:rPr lang="en-US" b="1" dirty="0" smtClean="0">
                <a:effectLst>
                  <a:outerShdw blurRad="38100" dist="38100" dir="2700000" algn="tl">
                    <a:srgbClr val="000000">
                      <a:alpha val="43137"/>
                    </a:srgbClr>
                  </a:outerShdw>
                </a:effectLst>
              </a:rPr>
            </a:br>
            <a:r>
              <a:rPr lang="en-US" sz="3200" b="1" dirty="0">
                <a:effectLst>
                  <a:outerShdw blurRad="38100" dist="38100" dir="2700000" algn="tl">
                    <a:srgbClr val="000000">
                      <a:alpha val="43137"/>
                    </a:srgbClr>
                  </a:outerShdw>
                </a:effectLst>
              </a:rPr>
              <a:t/>
            </a:r>
            <a:br>
              <a:rPr lang="en-US" sz="3200" b="1" dirty="0">
                <a:effectLst>
                  <a:outerShdw blurRad="38100" dist="38100" dir="2700000" algn="tl">
                    <a:srgbClr val="000000">
                      <a:alpha val="43137"/>
                    </a:srgbClr>
                  </a:outerShdw>
                </a:effectLst>
              </a:rPr>
            </a:br>
            <a:r>
              <a:rPr lang="en-US" sz="2800" b="0" i="1" dirty="0" smtClean="0"/>
              <a:t>North County Philanthropy Council</a:t>
            </a:r>
            <a:r>
              <a:rPr lang="en-US" sz="2800" b="0" i="1" dirty="0"/>
              <a:t/>
            </a:r>
            <a:br>
              <a:rPr lang="en-US" sz="2800" b="0" i="1" dirty="0"/>
            </a:br>
            <a:r>
              <a:rPr lang="en-US" sz="2800" b="0" i="1" dirty="0" smtClean="0"/>
              <a:t>April 27, </a:t>
            </a:r>
            <a:r>
              <a:rPr lang="en-US" sz="2800" b="0" i="1" dirty="0"/>
              <a:t>2018</a:t>
            </a:r>
          </a:p>
        </p:txBody>
      </p:sp>
    </p:spTree>
    <p:extLst>
      <p:ext uri="{BB962C8B-B14F-4D97-AF65-F5344CB8AC3E}">
        <p14:creationId xmlns:p14="http://schemas.microsoft.com/office/powerpoint/2010/main" val="26810035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36004" y="304800"/>
            <a:ext cx="3917196" cy="3930872"/>
          </a:xfrm>
          <a:prstGeom prst="rect">
            <a:avLst/>
          </a:prstGeom>
        </p:spPr>
      </p:pic>
      <p:sp>
        <p:nvSpPr>
          <p:cNvPr id="5" name="TextBox 4"/>
          <p:cNvSpPr txBox="1"/>
          <p:nvPr/>
        </p:nvSpPr>
        <p:spPr>
          <a:xfrm>
            <a:off x="0" y="4495800"/>
            <a:ext cx="9144000" cy="584775"/>
          </a:xfrm>
          <a:prstGeom prst="rect">
            <a:avLst/>
          </a:prstGeom>
          <a:noFill/>
        </p:spPr>
        <p:txBody>
          <a:bodyPr wrap="square" rtlCol="0">
            <a:spAutoFit/>
          </a:bodyPr>
          <a:lstStyle/>
          <a:p>
            <a:pPr algn="ctr"/>
            <a:r>
              <a:rPr lang="en-US" sz="3200" b="1" i="1" dirty="0" smtClean="0"/>
              <a:t>… examine the health of our American democracy. </a:t>
            </a:r>
            <a:endParaRPr lang="en-US" sz="3200" b="1" i="1" dirty="0"/>
          </a:p>
        </p:txBody>
      </p:sp>
    </p:spTree>
    <p:extLst>
      <p:ext uri="{BB962C8B-B14F-4D97-AF65-F5344CB8AC3E}">
        <p14:creationId xmlns:p14="http://schemas.microsoft.com/office/powerpoint/2010/main" val="2102034272"/>
      </p:ext>
    </p:extLst>
  </p:cSld>
  <p:clrMapOvr>
    <a:masterClrMapping/>
  </p:clrMapOvr>
</p:sld>
</file>

<file path=ppt/theme/theme1.xml><?xml version="1.0" encoding="utf-8"?>
<a:theme xmlns:a="http://schemas.openxmlformats.org/drawingml/2006/main" name="csusmPowerPointTemplate_NewStyle_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Harrahs">
      <a:dk1>
        <a:srgbClr val="0E0618"/>
      </a:dk1>
      <a:lt1>
        <a:sysClr val="window" lastClr="FFFFFF"/>
      </a:lt1>
      <a:dk2>
        <a:srgbClr val="1A112B"/>
      </a:dk2>
      <a:lt2>
        <a:srgbClr val="FFFFFE"/>
      </a:lt2>
      <a:accent1>
        <a:srgbClr val="261B3D"/>
      </a:accent1>
      <a:accent2>
        <a:srgbClr val="980368"/>
      </a:accent2>
      <a:accent3>
        <a:srgbClr val="2C3074"/>
      </a:accent3>
      <a:accent4>
        <a:srgbClr val="007BA6"/>
      </a:accent4>
      <a:accent5>
        <a:srgbClr val="7BB43D"/>
      </a:accent5>
      <a:accent6>
        <a:srgbClr val="E06931"/>
      </a:accent6>
      <a:hlink>
        <a:srgbClr val="CC006A"/>
      </a:hlink>
      <a:folHlink>
        <a:srgbClr val="8B05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Genentech">
      <a:dk1>
        <a:srgbClr val="414042"/>
      </a:dk1>
      <a:lt1>
        <a:srgbClr val="FFFFFF"/>
      </a:lt1>
      <a:dk2>
        <a:srgbClr val="195695"/>
      </a:dk2>
      <a:lt2>
        <a:srgbClr val="C7C8CA"/>
      </a:lt2>
      <a:accent1>
        <a:srgbClr val="B2BB21"/>
      </a:accent1>
      <a:accent2>
        <a:srgbClr val="6BADCF"/>
      </a:accent2>
      <a:accent3>
        <a:srgbClr val="F8971D"/>
      </a:accent3>
      <a:accent4>
        <a:srgbClr val="F1CC08"/>
      </a:accent4>
      <a:accent5>
        <a:srgbClr val="8BD0E3"/>
      </a:accent5>
      <a:accent6>
        <a:srgbClr val="195695"/>
      </a:accent6>
      <a:hlink>
        <a:srgbClr val="195695"/>
      </a:hlink>
      <a:folHlink>
        <a:srgbClr val="1956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csusmPowerPointTemplate_NewStyle_2016</Template>
  <TotalTime>8975</TotalTime>
  <Words>1047</Words>
  <Application>Microsoft Office PowerPoint</Application>
  <PresentationFormat>On-screen Show (4:3)</PresentationFormat>
  <Paragraphs>190</Paragraphs>
  <Slides>27</Slides>
  <Notes>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Arial</vt:lpstr>
      <vt:lpstr>AvantGarde Medium</vt:lpstr>
      <vt:lpstr>B Avant Garde Demi</vt:lpstr>
      <vt:lpstr>Calibri</vt:lpstr>
      <vt:lpstr>Calibri Light</vt:lpstr>
      <vt:lpstr>Georgia</vt:lpstr>
      <vt:lpstr>Noto Sans Symbols</vt:lpstr>
      <vt:lpstr>Trade Gothic LT Std</vt:lpstr>
      <vt:lpstr>csusmPowerPointTemplate_NewStyle_2016</vt:lpstr>
      <vt:lpstr>Office Theme</vt:lpstr>
      <vt:lpstr>1_Office Theme</vt:lpstr>
      <vt:lpstr> GENENTECH Gives Back </vt:lpstr>
      <vt:lpstr>Our Mission</vt:lpstr>
      <vt:lpstr>Our Charitable Contributions Help Advance Science, Support Patients, and our Communities</vt:lpstr>
      <vt:lpstr>We Give Back Locally</vt:lpstr>
      <vt:lpstr>Our Employees Are Engaged in Giving</vt:lpstr>
      <vt:lpstr>We Work Towards A Sustainable Future </vt:lpstr>
      <vt:lpstr>PowerPoint Presentation</vt:lpstr>
      <vt:lpstr>Civic Deserts:  A Call for Volunteerism  North County Philanthropy Council April 27, 2018</vt:lpstr>
      <vt:lpstr>PowerPoint Presentation</vt:lpstr>
      <vt:lpstr>PowerPoint Presentation</vt:lpstr>
      <vt:lpstr>PowerPoint Presentation</vt:lpstr>
      <vt:lpstr>PowerPoint Presentation</vt:lpstr>
      <vt:lpstr>PowerPoint Presentation</vt:lpstr>
      <vt:lpstr>Churches, unions, parties, newspapers: </vt:lpstr>
      <vt:lpstr>PowerPoint Presentation</vt:lpstr>
      <vt:lpstr>PowerPoint Presentation</vt:lpstr>
      <vt:lpstr>The College Experience</vt:lpstr>
      <vt:lpstr>PowerPoint Presentation</vt:lpstr>
      <vt:lpstr>PowerPoint Presentation</vt:lpstr>
      <vt:lpstr>PowerPoint Presentation</vt:lpstr>
      <vt:lpstr>Cesar Chavez Day of Service</vt:lpstr>
      <vt:lpstr>PowerPoint Presentation</vt:lpstr>
      <vt:lpstr>Thank you!</vt:lpstr>
      <vt:lpstr>north County Philanthropy Council</vt:lpstr>
      <vt:lpstr>Giving Time – Blood, Sweat &amp; Tears</vt:lpstr>
      <vt:lpstr>Giving Talent – Board Work</vt:lpstr>
      <vt:lpstr>Giving Treasure – Putting Our $ Where Our Mouth Is</vt:lpstr>
    </vt:vector>
  </TitlesOfParts>
  <Company>Cal State San Marcos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IITS</dc:creator>
  <cp:lastModifiedBy>Info NCPhilanthropy</cp:lastModifiedBy>
  <cp:revision>127</cp:revision>
  <cp:lastPrinted>2018-04-27T00:05:25Z</cp:lastPrinted>
  <dcterms:created xsi:type="dcterms:W3CDTF">2013-07-24T17:48:48Z</dcterms:created>
  <dcterms:modified xsi:type="dcterms:W3CDTF">2018-04-27T14:42:36Z</dcterms:modified>
</cp:coreProperties>
</file>